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57" r:id="rId3"/>
    <p:sldId id="258" r:id="rId4"/>
    <p:sldId id="259" r:id="rId5"/>
    <p:sldId id="260" r:id="rId6"/>
    <p:sldId id="261" r:id="rId7"/>
    <p:sldId id="262" r:id="rId8"/>
    <p:sldId id="263" r:id="rId9"/>
    <p:sldId id="269" r:id="rId10"/>
    <p:sldId id="270" r:id="rId11"/>
    <p:sldId id="267" r:id="rId12"/>
    <p:sldId id="268" r:id="rId13"/>
    <p:sldId id="271" r:id="rId14"/>
    <p:sldId id="265"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3994"/>
  </p:normalViewPr>
  <p:slideViewPr>
    <p:cSldViewPr snapToGrid="0">
      <p:cViewPr varScale="1">
        <p:scale>
          <a:sx n="108" d="100"/>
          <a:sy n="108" d="100"/>
        </p:scale>
        <p:origin x="5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E685F-39B6-934B-B63C-6852DF36792E}" type="datetimeFigureOut">
              <a:rPr lang="en-US" smtClean="0"/>
              <a:t>11/1/22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FD105-A813-6E4A-99E9-2EDAFDA89D74}" type="slidenum">
              <a:rPr lang="en-US" smtClean="0"/>
              <a:t>‹#›</a:t>
            </a:fld>
            <a:endParaRPr lang="en-US"/>
          </a:p>
        </p:txBody>
      </p:sp>
    </p:spTree>
    <p:extLst>
      <p:ext uri="{BB962C8B-B14F-4D97-AF65-F5344CB8AC3E}">
        <p14:creationId xmlns:p14="http://schemas.microsoft.com/office/powerpoint/2010/main" val="166656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E10C8F-B133-4AD2-89FA-B228A03503F7}" type="datetimeFigureOut">
              <a:rPr lang="ru-RU" smtClean="0"/>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DFBB09-64C9-4A30-B196-7AEDBFDAB05F}"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603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48E10C8F-B133-4AD2-89FA-B228A03503F7}" type="datetimeFigureOut">
              <a:rPr lang="ru-RU" smtClean="0"/>
              <a:t>01.11.2022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1DFBB09-64C9-4A30-B196-7AEDBFDAB05F}" type="slidenum">
              <a:rPr lang="ru-RU" smtClean="0"/>
              <a:t>‹#›</a:t>
            </a:fld>
            <a:endParaRPr lang="ru-RU"/>
          </a:p>
        </p:txBody>
      </p:sp>
    </p:spTree>
    <p:extLst>
      <p:ext uri="{BB962C8B-B14F-4D97-AF65-F5344CB8AC3E}">
        <p14:creationId xmlns:p14="http://schemas.microsoft.com/office/powerpoint/2010/main" val="277415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E10C8F-B133-4AD2-89FA-B228A03503F7}" type="datetimeFigureOut">
              <a:rPr lang="ru-RU" smtClean="0"/>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DFBB09-64C9-4A30-B196-7AEDBFDAB05F}" type="slidenum">
              <a:rPr lang="ru-RU" smtClean="0"/>
              <a:t>‹#›</a:t>
            </a:fld>
            <a:endParaRPr lang="ru-RU"/>
          </a:p>
        </p:txBody>
      </p:sp>
    </p:spTree>
    <p:extLst>
      <p:ext uri="{BB962C8B-B14F-4D97-AF65-F5344CB8AC3E}">
        <p14:creationId xmlns:p14="http://schemas.microsoft.com/office/powerpoint/2010/main" val="108509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E10C8F-B133-4AD2-89FA-B228A03503F7}" type="datetimeFigureOut">
              <a:rPr lang="ru-RU" smtClean="0"/>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DFBB09-64C9-4A30-B196-7AEDBFDAB05F}"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14731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E10C8F-B133-4AD2-89FA-B228A03503F7}" type="datetimeFigureOut">
              <a:rPr lang="ru-RU" smtClean="0"/>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DFBB09-64C9-4A30-B196-7AEDBFDAB05F}" type="slidenum">
              <a:rPr lang="ru-RU" smtClean="0"/>
              <a:t>‹#›</a:t>
            </a:fld>
            <a:endParaRPr lang="ru-RU"/>
          </a:p>
        </p:txBody>
      </p:sp>
    </p:spTree>
    <p:extLst>
      <p:ext uri="{BB962C8B-B14F-4D97-AF65-F5344CB8AC3E}">
        <p14:creationId xmlns:p14="http://schemas.microsoft.com/office/powerpoint/2010/main" val="2370681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E10C8F-B133-4AD2-89FA-B228A03503F7}" type="datetimeFigureOut">
              <a:rPr lang="ru-RU" smtClean="0"/>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DFBB09-64C9-4A30-B196-7AEDBFDAB05F}"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7048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E10C8F-B133-4AD2-89FA-B228A03503F7}" type="datetimeFigureOut">
              <a:rPr lang="ru-RU" smtClean="0"/>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DFBB09-64C9-4A30-B196-7AEDBFDAB05F}" type="slidenum">
              <a:rPr lang="ru-RU" smtClean="0"/>
              <a:t>‹#›</a:t>
            </a:fld>
            <a:endParaRPr lang="ru-RU"/>
          </a:p>
        </p:txBody>
      </p:sp>
    </p:spTree>
    <p:extLst>
      <p:ext uri="{BB962C8B-B14F-4D97-AF65-F5344CB8AC3E}">
        <p14:creationId xmlns:p14="http://schemas.microsoft.com/office/powerpoint/2010/main" val="568522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E10C8F-B133-4AD2-89FA-B228A03503F7}" type="datetimeFigureOut">
              <a:rPr lang="ru-RU" smtClean="0"/>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DFBB09-64C9-4A30-B196-7AEDBFDAB05F}" type="slidenum">
              <a:rPr lang="ru-RU" smtClean="0"/>
              <a:t>‹#›</a:t>
            </a:fld>
            <a:endParaRPr lang="ru-RU"/>
          </a:p>
        </p:txBody>
      </p:sp>
    </p:spTree>
    <p:extLst>
      <p:ext uri="{BB962C8B-B14F-4D97-AF65-F5344CB8AC3E}">
        <p14:creationId xmlns:p14="http://schemas.microsoft.com/office/powerpoint/2010/main" val="2082970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E10C8F-B133-4AD2-89FA-B228A03503F7}" type="datetimeFigureOut">
              <a:rPr lang="ru-RU" smtClean="0"/>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DFBB09-64C9-4A30-B196-7AEDBFDAB05F}" type="slidenum">
              <a:rPr lang="ru-RU" smtClean="0"/>
              <a:t>‹#›</a:t>
            </a:fld>
            <a:endParaRPr lang="ru-RU"/>
          </a:p>
        </p:txBody>
      </p:sp>
    </p:spTree>
    <p:extLst>
      <p:ext uri="{BB962C8B-B14F-4D97-AF65-F5344CB8AC3E}">
        <p14:creationId xmlns:p14="http://schemas.microsoft.com/office/powerpoint/2010/main" val="71209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E10C8F-B133-4AD2-89FA-B228A03503F7}" type="datetimeFigureOut">
              <a:rPr lang="ru-RU" smtClean="0"/>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DFBB09-64C9-4A30-B196-7AEDBFDAB05F}" type="slidenum">
              <a:rPr lang="ru-RU" smtClean="0"/>
              <a:t>‹#›</a:t>
            </a:fld>
            <a:endParaRPr lang="ru-RU"/>
          </a:p>
        </p:txBody>
      </p:sp>
    </p:spTree>
    <p:extLst>
      <p:ext uri="{BB962C8B-B14F-4D97-AF65-F5344CB8AC3E}">
        <p14:creationId xmlns:p14="http://schemas.microsoft.com/office/powerpoint/2010/main" val="43532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E10C8F-B133-4AD2-89FA-B228A03503F7}" type="datetimeFigureOut">
              <a:rPr lang="ru-RU" smtClean="0"/>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DFBB09-64C9-4A30-B196-7AEDBFDAB05F}" type="slidenum">
              <a:rPr lang="ru-RU" smtClean="0"/>
              <a:t>‹#›</a:t>
            </a:fld>
            <a:endParaRPr lang="ru-RU"/>
          </a:p>
        </p:txBody>
      </p:sp>
    </p:spTree>
    <p:extLst>
      <p:ext uri="{BB962C8B-B14F-4D97-AF65-F5344CB8AC3E}">
        <p14:creationId xmlns:p14="http://schemas.microsoft.com/office/powerpoint/2010/main" val="123480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E10C8F-B133-4AD2-89FA-B228A03503F7}" type="datetimeFigureOut">
              <a:rPr lang="ru-RU" smtClean="0"/>
              <a:t>01.11.2022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DFBB09-64C9-4A30-B196-7AEDBFDAB05F}" type="slidenum">
              <a:rPr lang="ru-RU" smtClean="0"/>
              <a:t>‹#›</a:t>
            </a:fld>
            <a:endParaRPr lang="ru-RU"/>
          </a:p>
        </p:txBody>
      </p:sp>
    </p:spTree>
    <p:extLst>
      <p:ext uri="{BB962C8B-B14F-4D97-AF65-F5344CB8AC3E}">
        <p14:creationId xmlns:p14="http://schemas.microsoft.com/office/powerpoint/2010/main" val="183686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E10C8F-B133-4AD2-89FA-B228A03503F7}" type="datetimeFigureOut">
              <a:rPr lang="ru-RU" smtClean="0"/>
              <a:t>01.11.2022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1DFBB09-64C9-4A30-B196-7AEDBFDAB05F}" type="slidenum">
              <a:rPr lang="ru-RU" smtClean="0"/>
              <a:t>‹#›</a:t>
            </a:fld>
            <a:endParaRPr lang="ru-RU"/>
          </a:p>
        </p:txBody>
      </p:sp>
    </p:spTree>
    <p:extLst>
      <p:ext uri="{BB962C8B-B14F-4D97-AF65-F5344CB8AC3E}">
        <p14:creationId xmlns:p14="http://schemas.microsoft.com/office/powerpoint/2010/main" val="278020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E10C8F-B133-4AD2-89FA-B228A03503F7}" type="datetimeFigureOut">
              <a:rPr lang="ru-RU" smtClean="0"/>
              <a:t>01.11.2022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1DFBB09-64C9-4A30-B196-7AEDBFDAB05F}" type="slidenum">
              <a:rPr lang="ru-RU" smtClean="0"/>
              <a:t>‹#›</a:t>
            </a:fld>
            <a:endParaRPr lang="ru-RU"/>
          </a:p>
        </p:txBody>
      </p:sp>
    </p:spTree>
    <p:extLst>
      <p:ext uri="{BB962C8B-B14F-4D97-AF65-F5344CB8AC3E}">
        <p14:creationId xmlns:p14="http://schemas.microsoft.com/office/powerpoint/2010/main" val="351727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10C8F-B133-4AD2-89FA-B228A03503F7}" type="datetimeFigureOut">
              <a:rPr lang="ru-RU" smtClean="0"/>
              <a:t>01.11.2022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1DFBB09-64C9-4A30-B196-7AEDBFDAB05F}" type="slidenum">
              <a:rPr lang="ru-RU" smtClean="0"/>
              <a:t>‹#›</a:t>
            </a:fld>
            <a:endParaRPr lang="ru-RU"/>
          </a:p>
        </p:txBody>
      </p:sp>
    </p:spTree>
    <p:extLst>
      <p:ext uri="{BB962C8B-B14F-4D97-AF65-F5344CB8AC3E}">
        <p14:creationId xmlns:p14="http://schemas.microsoft.com/office/powerpoint/2010/main" val="1266225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8E10C8F-B133-4AD2-89FA-B228A03503F7}" type="datetimeFigureOut">
              <a:rPr lang="ru-RU" smtClean="0"/>
              <a:t>01.11.2022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DFBB09-64C9-4A30-B196-7AEDBFDAB05F}" type="slidenum">
              <a:rPr lang="ru-RU" smtClean="0"/>
              <a:t>‹#›</a:t>
            </a:fld>
            <a:endParaRPr lang="ru-RU"/>
          </a:p>
        </p:txBody>
      </p:sp>
    </p:spTree>
    <p:extLst>
      <p:ext uri="{BB962C8B-B14F-4D97-AF65-F5344CB8AC3E}">
        <p14:creationId xmlns:p14="http://schemas.microsoft.com/office/powerpoint/2010/main" val="2090997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8E10C8F-B133-4AD2-89FA-B228A03503F7}" type="datetimeFigureOut">
              <a:rPr lang="ru-RU" smtClean="0"/>
              <a:t>01.11.2022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DFBB09-64C9-4A30-B196-7AEDBFDAB05F}" type="slidenum">
              <a:rPr lang="ru-RU" smtClean="0"/>
              <a:t>‹#›</a:t>
            </a:fld>
            <a:endParaRPr lang="ru-RU"/>
          </a:p>
        </p:txBody>
      </p:sp>
    </p:spTree>
    <p:extLst>
      <p:ext uri="{BB962C8B-B14F-4D97-AF65-F5344CB8AC3E}">
        <p14:creationId xmlns:p14="http://schemas.microsoft.com/office/powerpoint/2010/main" val="414617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E10C8F-B133-4AD2-89FA-B228A03503F7}" type="datetimeFigureOut">
              <a:rPr lang="ru-RU" smtClean="0"/>
              <a:t>01.11.2022</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1DFBB09-64C9-4A30-B196-7AEDBFDAB05F}" type="slidenum">
              <a:rPr lang="ru-RU" smtClean="0"/>
              <a:t>‹#›</a:t>
            </a:fld>
            <a:endParaRPr lang="ru-RU"/>
          </a:p>
        </p:txBody>
      </p:sp>
    </p:spTree>
    <p:extLst>
      <p:ext uri="{BB962C8B-B14F-4D97-AF65-F5344CB8AC3E}">
        <p14:creationId xmlns:p14="http://schemas.microsoft.com/office/powerpoint/2010/main" val="305060077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balaban.md/"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balaban.m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06943C-BF32-4BF1-B6A7-69D90A70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ctrTitle"/>
          </p:nvPr>
        </p:nvSpPr>
        <p:spPr>
          <a:xfrm>
            <a:off x="4944753" y="628618"/>
            <a:ext cx="6559859" cy="1105724"/>
          </a:xfrm>
        </p:spPr>
        <p:txBody>
          <a:bodyPr>
            <a:normAutofit/>
          </a:bodyPr>
          <a:lstStyle/>
          <a:p>
            <a:pPr algn="ctr">
              <a:lnSpc>
                <a:spcPct val="115000"/>
              </a:lnSpc>
            </a:pPr>
            <a:r>
              <a:rPr lang="ro-MD" sz="18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Digitalizarea Uniunii Avocaților din Republica Moldova</a:t>
            </a:r>
            <a:endParaRPr lang="en-MD"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A878C6BF-28C8-4E12-B854-7A830D3E6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57472" cy="68580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p:cNvPicPr/>
          <p:nvPr/>
        </p:nvPicPr>
        <p:blipFill>
          <a:blip r:embed="rId2">
            <a:extLst>
              <a:ext uri="{28A0092B-C50C-407E-A947-70E740481C1C}">
                <a14:useLocalDpi xmlns:a14="http://schemas.microsoft.com/office/drawing/2010/main" val="0"/>
              </a:ext>
            </a:extLst>
          </a:blip>
          <a:stretch>
            <a:fillRect/>
          </a:stretch>
        </p:blipFill>
        <p:spPr bwMode="auto">
          <a:xfrm>
            <a:off x="1439333" y="2184400"/>
            <a:ext cx="2252134" cy="2168826"/>
          </a:xfrm>
          <a:prstGeom prst="rect">
            <a:avLst/>
          </a:prstGeom>
          <a:noFill/>
        </p:spPr>
      </p:pic>
      <p:pic>
        <p:nvPicPr>
          <p:cNvPr id="5" name="Рисунок 4"/>
          <p:cNvPicPr>
            <a:picLocks noChangeAspect="1"/>
          </p:cNvPicPr>
          <p:nvPr/>
        </p:nvPicPr>
        <p:blipFill>
          <a:blip r:embed="rId3"/>
          <a:stretch>
            <a:fillRect/>
          </a:stretch>
        </p:blipFill>
        <p:spPr>
          <a:xfrm>
            <a:off x="169332" y="4953000"/>
            <a:ext cx="4484963" cy="1060757"/>
          </a:xfrm>
          <a:prstGeom prst="rect">
            <a:avLst/>
          </a:prstGeom>
        </p:spPr>
      </p:pic>
      <p:grpSp>
        <p:nvGrpSpPr>
          <p:cNvPr id="14" name="Group 13">
            <a:extLst>
              <a:ext uri="{FF2B5EF4-FFF2-40B4-BE49-F238E27FC236}">
                <a16:creationId xmlns:a16="http://schemas.microsoft.com/office/drawing/2014/main" id="{D6A7568C-128C-4A8A-81BA-1BED2DDAD3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0BED0B87-F053-4FB5-ABC4-24F3C0413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B940DFC-0E04-4FC7-88F7-5D4AF780C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6C4A8A1-0543-412C-B5E6-803A174A73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C29E161-7520-4B3D-B83D-41D4962915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24BCAEE-76B1-447C-AFFB-F827F42F51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 name="Рисунок 4">
            <a:extLst>
              <a:ext uri="{FF2B5EF4-FFF2-40B4-BE49-F238E27FC236}">
                <a16:creationId xmlns:a16="http://schemas.microsoft.com/office/drawing/2014/main" id="{EA6475CC-9347-95AE-C7C3-855DC38830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2102" y="4353226"/>
            <a:ext cx="5007827" cy="2095309"/>
          </a:xfrm>
          <a:prstGeom prst="rect">
            <a:avLst/>
          </a:prstGeom>
        </p:spPr>
      </p:pic>
      <p:sp>
        <p:nvSpPr>
          <p:cNvPr id="7" name="TextBox 6">
            <a:extLst>
              <a:ext uri="{FF2B5EF4-FFF2-40B4-BE49-F238E27FC236}">
                <a16:creationId xmlns:a16="http://schemas.microsoft.com/office/drawing/2014/main" id="{F0769D69-586E-BF5E-7404-4E78C6E94A1C}"/>
              </a:ext>
            </a:extLst>
          </p:cNvPr>
          <p:cNvSpPr txBox="1"/>
          <p:nvPr/>
        </p:nvSpPr>
        <p:spPr>
          <a:xfrm>
            <a:off x="5257234" y="3065193"/>
            <a:ext cx="4657472" cy="923330"/>
          </a:xfrm>
          <a:prstGeom prst="rect">
            <a:avLst/>
          </a:prstGeom>
          <a:noFill/>
        </p:spPr>
        <p:txBody>
          <a:bodyPr wrap="square">
            <a:spAutoFit/>
          </a:bodyPr>
          <a:lstStyle/>
          <a:p>
            <a:br>
              <a:rPr lang="ro-RO" sz="1800" dirty="0">
                <a:solidFill>
                  <a:srgbClr val="002060"/>
                </a:solidFill>
                <a:latin typeface="Georgia" panose="02040502050405020303" pitchFamily="18" charset="0"/>
              </a:rPr>
            </a:br>
            <a:r>
              <a:rPr lang="ro-RO" sz="1800" dirty="0">
                <a:solidFill>
                  <a:srgbClr val="002060"/>
                </a:solidFill>
                <a:latin typeface="Georgia" panose="02040502050405020303" pitchFamily="18" charset="0"/>
              </a:rPr>
              <a:t>Autor</a:t>
            </a:r>
            <a:r>
              <a:rPr lang="en-US" sz="1800" dirty="0">
                <a:solidFill>
                  <a:srgbClr val="002060"/>
                </a:solidFill>
                <a:latin typeface="Georgia" panose="02040502050405020303" pitchFamily="18" charset="0"/>
              </a:rPr>
              <a:t>: </a:t>
            </a:r>
            <a:r>
              <a:rPr lang="en-US" sz="1800" b="1" dirty="0" err="1">
                <a:solidFill>
                  <a:srgbClr val="002060"/>
                </a:solidFill>
                <a:latin typeface="Georgia" panose="02040502050405020303" pitchFamily="18" charset="0"/>
              </a:rPr>
              <a:t>Av.Natalia</a:t>
            </a:r>
            <a:r>
              <a:rPr lang="en-US" sz="1800" b="1" dirty="0">
                <a:solidFill>
                  <a:srgbClr val="002060"/>
                </a:solidFill>
                <a:latin typeface="Georgia" panose="02040502050405020303" pitchFamily="18" charset="0"/>
              </a:rPr>
              <a:t> Balaban</a:t>
            </a:r>
          </a:p>
          <a:p>
            <a:r>
              <a:rPr lang="ro-RO" sz="1800" dirty="0">
                <a:solidFill>
                  <a:srgbClr val="002060"/>
                </a:solidFill>
                <a:latin typeface="Georgia" panose="02040502050405020303" pitchFamily="18" charset="0"/>
              </a:rPr>
              <a:t>Chișinău 2022</a:t>
            </a:r>
            <a:endParaRPr lang="en-MD" b="1" dirty="0"/>
          </a:p>
        </p:txBody>
      </p:sp>
      <p:sp>
        <p:nvSpPr>
          <p:cNvPr id="8" name="TextBox 7">
            <a:extLst>
              <a:ext uri="{FF2B5EF4-FFF2-40B4-BE49-F238E27FC236}">
                <a16:creationId xmlns:a16="http://schemas.microsoft.com/office/drawing/2014/main" id="{23CFB704-D7FA-972B-BC62-4A4194313FD9}"/>
              </a:ext>
            </a:extLst>
          </p:cNvPr>
          <p:cNvSpPr txBox="1"/>
          <p:nvPr/>
        </p:nvSpPr>
        <p:spPr>
          <a:xfrm>
            <a:off x="0" y="180896"/>
            <a:ext cx="4654296" cy="923330"/>
          </a:xfrm>
          <a:prstGeom prst="rect">
            <a:avLst/>
          </a:prstGeom>
          <a:noFill/>
        </p:spPr>
        <p:txBody>
          <a:bodyPr wrap="square" rtlCol="0">
            <a:spAutoFit/>
          </a:bodyPr>
          <a:lstStyle/>
          <a:p>
            <a:pPr marR="228600">
              <a:tabLst>
                <a:tab pos="2969895" algn="ctr"/>
                <a:tab pos="5940425" algn="r"/>
                <a:tab pos="457200" algn="l"/>
              </a:tabLst>
            </a:pPr>
            <a:r>
              <a:rPr lang="en-US" sz="1800" b="1"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Balaban&amp;Partnerii</a:t>
            </a:r>
            <a:endParaRPr lang="en-US" sz="18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R="228600">
              <a:tabLst>
                <a:tab pos="2969895" algn="ctr"/>
                <a:tab pos="5940425" algn="r"/>
                <a:tab pos="457200" algn="l"/>
              </a:tabLst>
            </a:pPr>
            <a:endParaRPr lang="en-US" sz="18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R="228600">
              <a:tabLst>
                <a:tab pos="2969895" algn="ctr"/>
                <a:tab pos="5940425" algn="r"/>
                <a:tab pos="457200" algn="l"/>
              </a:tabLst>
            </a:pPr>
            <a:r>
              <a:rPr lang="en-US" b="0" i="0" u="none" strike="noStrike" dirty="0">
                <a:solidFill>
                  <a:srgbClr val="333333"/>
                </a:solidFill>
                <a:effectLst/>
                <a:latin typeface="Georgia" panose="02040502050405020303" pitchFamily="18" charset="0"/>
              </a:rPr>
              <a:t> </a:t>
            </a:r>
            <a:r>
              <a:rPr lang="en-US" b="0" i="0" dirty="0">
                <a:solidFill>
                  <a:srgbClr val="0563C1"/>
                </a:solidFill>
                <a:effectLst/>
                <a:latin typeface="Georgia" panose="02040502050405020303" pitchFamily="18" charset="0"/>
                <a:hlinkClick r:id="rId5"/>
              </a:rPr>
              <a:t>www.balaban.md</a:t>
            </a:r>
            <a:endParaRPr lang="en-MD"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8269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221CC-1FF5-39D0-D3D1-08DC8E6CCFDF}"/>
              </a:ext>
            </a:extLst>
          </p:cNvPr>
          <p:cNvSpPr>
            <a:spLocks noGrp="1"/>
          </p:cNvSpPr>
          <p:nvPr>
            <p:ph type="title"/>
          </p:nvPr>
        </p:nvSpPr>
        <p:spPr>
          <a:xfrm>
            <a:off x="684212" y="215154"/>
            <a:ext cx="8534400" cy="1165411"/>
          </a:xfrm>
        </p:spPr>
        <p:txBody>
          <a:bodyPr>
            <a:normAutofit/>
          </a:bodyPr>
          <a:lstStyle/>
          <a:p>
            <a:r>
              <a:rPr lang="en-MD" sz="2400" b="1" dirty="0">
                <a:solidFill>
                  <a:srgbClr val="002060"/>
                </a:solidFill>
                <a:effectLst/>
                <a:latin typeface="Georgia" panose="02040502050405020303" pitchFamily="18" charset="0"/>
                <a:ea typeface="Calibri" panose="020F0502020204030204" pitchFamily="34" charset="0"/>
              </a:rPr>
              <a:t>Platforma digitală pentru adunările din cadrul UAM</a:t>
            </a:r>
            <a:r>
              <a:rPr lang="en-MD" sz="2400" b="1" dirty="0">
                <a:solidFill>
                  <a:srgbClr val="002060"/>
                </a:solidFill>
                <a:effectLst/>
                <a:latin typeface="Georgia" panose="02040502050405020303" pitchFamily="18" charset="0"/>
              </a:rPr>
              <a:t> </a:t>
            </a:r>
            <a:endParaRPr lang="en-MD" sz="2400" b="1" dirty="0">
              <a:solidFill>
                <a:srgbClr val="00206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BC405E2F-E385-62C3-0EAD-1A0574899D20}"/>
              </a:ext>
            </a:extLst>
          </p:cNvPr>
          <p:cNvSpPr>
            <a:spLocks noGrp="1"/>
          </p:cNvSpPr>
          <p:nvPr>
            <p:ph idx="1"/>
          </p:nvPr>
        </p:nvSpPr>
        <p:spPr>
          <a:xfrm>
            <a:off x="684212" y="1739153"/>
            <a:ext cx="8534400" cy="4697506"/>
          </a:xfrm>
        </p:spPr>
        <p:txBody>
          <a:bodyPr>
            <a:normAutofit/>
          </a:bodyPr>
          <a:lstStyle/>
          <a:p>
            <a:pPr marL="342900" lvl="0" indent="-342900">
              <a:lnSpc>
                <a:spcPct val="115000"/>
              </a:lnSpc>
              <a:buFont typeface="+mj-lt"/>
              <a:buAutoNum type="arabicPeriod"/>
            </a:pPr>
            <a:r>
              <a:rPr lang="en-MD"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Autentificare</a:t>
            </a:r>
          </a:p>
          <a:p>
            <a:pPr marL="342900" lvl="0" indent="-342900">
              <a:lnSpc>
                <a:spcPct val="115000"/>
              </a:lnSpc>
              <a:buFont typeface="+mj-lt"/>
              <a:buAutoNum type="arabicPeriod"/>
            </a:pPr>
            <a:endParaRPr lang="en-MD"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MD"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Votarea</a:t>
            </a:r>
          </a:p>
          <a:p>
            <a:pPr marL="342900" lvl="0" indent="-342900">
              <a:lnSpc>
                <a:spcPct val="115000"/>
              </a:lnSpc>
              <a:buFont typeface="+mj-lt"/>
              <a:buAutoNum type="arabicPeriod"/>
            </a:pPr>
            <a:endParaRPr lang="en-MD"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MD"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Adunările online</a:t>
            </a:r>
          </a:p>
          <a:p>
            <a:pPr marL="342900" lvl="0" indent="-342900">
              <a:lnSpc>
                <a:spcPct val="115000"/>
              </a:lnSpc>
              <a:buFont typeface="+mj-lt"/>
              <a:buAutoNum type="arabicPeriod"/>
            </a:pPr>
            <a:endParaRPr lang="en-MD"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MD" b="1" dirty="0">
                <a:solidFill>
                  <a:srgbClr val="002060"/>
                </a:solidFill>
                <a:effectLst/>
                <a:latin typeface="Times New Roman" panose="02020603050405020304" pitchFamily="18" charset="0"/>
                <a:ea typeface="Calibri" panose="020F0502020204030204" pitchFamily="34" charset="0"/>
              </a:rPr>
              <a:t>Training</a:t>
            </a:r>
            <a:r>
              <a:rPr lang="en-MD" b="1" dirty="0">
                <a:solidFill>
                  <a:srgbClr val="002060"/>
                </a:solidFill>
                <a:effectLst/>
              </a:rPr>
              <a:t> </a:t>
            </a:r>
            <a:endParaRPr lang="en-MD" b="1" dirty="0">
              <a:solidFill>
                <a:srgbClr val="002060"/>
              </a:solidFill>
            </a:endParaRPr>
          </a:p>
        </p:txBody>
      </p:sp>
      <p:pic>
        <p:nvPicPr>
          <p:cNvPr id="6" name="Рисунок 4">
            <a:extLst>
              <a:ext uri="{FF2B5EF4-FFF2-40B4-BE49-F238E27FC236}">
                <a16:creationId xmlns:a16="http://schemas.microsoft.com/office/drawing/2014/main" id="{3A5E505D-3CC3-52C4-A3BD-FEC2F844D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706" y="1350498"/>
            <a:ext cx="7799294" cy="5507502"/>
          </a:xfrm>
          <a:prstGeom prst="rect">
            <a:avLst/>
          </a:prstGeom>
        </p:spPr>
      </p:pic>
    </p:spTree>
    <p:extLst>
      <p:ext uri="{BB962C8B-B14F-4D97-AF65-F5344CB8AC3E}">
        <p14:creationId xmlns:p14="http://schemas.microsoft.com/office/powerpoint/2010/main" val="161806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46168"/>
            <a:ext cx="7786020" cy="720105"/>
          </a:xfrm>
        </p:spPr>
        <p:txBody>
          <a:bodyPr>
            <a:normAutofit/>
          </a:bodyPr>
          <a:lstStyle/>
          <a:p>
            <a:r>
              <a:rPr lang="en-US" sz="1800" b="1" cap="all"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FACTORI </a:t>
            </a:r>
            <a:r>
              <a:rPr lang="en-US" sz="1800" b="1" cap="all"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Prioritar</a:t>
            </a:r>
            <a:r>
              <a:rPr lang="en-US" sz="1800" b="1" dirty="0" err="1">
                <a:solidFill>
                  <a:srgbClr val="002060"/>
                </a:solidFill>
                <a:latin typeface="Georgia" panose="02040502050405020303" pitchFamily="18" charset="0"/>
                <a:ea typeface="Calibri" panose="020F0502020204030204" pitchFamily="34" charset="0"/>
                <a:cs typeface="Times New Roman" panose="02020603050405020304" pitchFamily="18" charset="0"/>
              </a:rPr>
              <a:t>i</a:t>
            </a:r>
            <a:endParaRPr lang="en-US" sz="1600" dirty="0">
              <a:solidFill>
                <a:srgbClr val="002060"/>
              </a:solidFill>
              <a:latin typeface="Georgia" panose="02040502050405020303" pitchFamily="18" charset="0"/>
            </a:endParaRPr>
          </a:p>
        </p:txBody>
      </p:sp>
      <p:sp>
        <p:nvSpPr>
          <p:cNvPr id="3" name="Content Placeholder 2"/>
          <p:cNvSpPr>
            <a:spLocks noGrp="1"/>
          </p:cNvSpPr>
          <p:nvPr>
            <p:ph idx="1"/>
          </p:nvPr>
        </p:nvSpPr>
        <p:spPr>
          <a:xfrm>
            <a:off x="684212" y="1227221"/>
            <a:ext cx="9145588" cy="5161547"/>
          </a:xfrm>
        </p:spPr>
        <p:txBody>
          <a:bodyPr>
            <a:normAutofit fontScale="25000" lnSpcReduction="20000"/>
          </a:bodyPr>
          <a:lstStyle/>
          <a:p>
            <a:r>
              <a:rPr lang="ro-RO" sz="6200" dirty="0">
                <a:solidFill>
                  <a:srgbClr val="002060"/>
                </a:solidFill>
                <a:latin typeface="Georgia" panose="02040502050405020303" pitchFamily="18" charset="0"/>
              </a:rPr>
              <a:t>Inovație în digitizarea UAM</a:t>
            </a:r>
          </a:p>
          <a:p>
            <a:r>
              <a:rPr lang="ro-RO" sz="6200" dirty="0">
                <a:solidFill>
                  <a:srgbClr val="002060"/>
                </a:solidFill>
                <a:latin typeface="Georgia" panose="02040502050405020303" pitchFamily="18" charset="0"/>
              </a:rPr>
              <a:t>Aspecte din interior</a:t>
            </a:r>
          </a:p>
          <a:p>
            <a:r>
              <a:rPr lang="ro-RO" sz="6200" dirty="0">
                <a:solidFill>
                  <a:srgbClr val="002060"/>
                </a:solidFill>
                <a:latin typeface="Georgia" panose="02040502050405020303" pitchFamily="18" charset="0"/>
              </a:rPr>
              <a:t>Transparența managementului local și a factorilor de decizie oficiali</a:t>
            </a:r>
          </a:p>
          <a:p>
            <a:r>
              <a:rPr lang="ro-RO" sz="6200" dirty="0">
                <a:solidFill>
                  <a:srgbClr val="002060"/>
                </a:solidFill>
                <a:latin typeface="Georgia" panose="02040502050405020303" pitchFamily="18" charset="0"/>
              </a:rPr>
              <a:t>Previziune și management de timp</a:t>
            </a:r>
          </a:p>
          <a:p>
            <a:r>
              <a:rPr lang="ro-RO" sz="6200" dirty="0">
                <a:solidFill>
                  <a:srgbClr val="002060"/>
                </a:solidFill>
                <a:latin typeface="Georgia" panose="02040502050405020303" pitchFamily="18" charset="0"/>
              </a:rPr>
              <a:t>Vizibilitate si promovare la nivel local, </a:t>
            </a:r>
            <a:r>
              <a:rPr lang="ro-RO" sz="6200" dirty="0" err="1">
                <a:solidFill>
                  <a:srgbClr val="002060"/>
                </a:solidFill>
                <a:latin typeface="Georgia" panose="02040502050405020303" pitchFamily="18" charset="0"/>
              </a:rPr>
              <a:t>national</a:t>
            </a:r>
            <a:r>
              <a:rPr lang="ro-RO" sz="6200" dirty="0">
                <a:solidFill>
                  <a:srgbClr val="002060"/>
                </a:solidFill>
                <a:latin typeface="Georgia" panose="02040502050405020303" pitchFamily="18" charset="0"/>
              </a:rPr>
              <a:t> si </a:t>
            </a:r>
            <a:r>
              <a:rPr lang="ro-RO" sz="6200" dirty="0" err="1">
                <a:solidFill>
                  <a:srgbClr val="002060"/>
                </a:solidFill>
                <a:latin typeface="Georgia" panose="02040502050405020303" pitchFamily="18" charset="0"/>
              </a:rPr>
              <a:t>international</a:t>
            </a:r>
            <a:endParaRPr lang="ro-RO" sz="6200" dirty="0">
              <a:solidFill>
                <a:srgbClr val="002060"/>
              </a:solidFill>
              <a:latin typeface="Georgia" panose="02040502050405020303" pitchFamily="18" charset="0"/>
            </a:endParaRPr>
          </a:p>
          <a:p>
            <a:r>
              <a:rPr lang="ro-RO" sz="6200" dirty="0">
                <a:solidFill>
                  <a:srgbClr val="002060"/>
                </a:solidFill>
                <a:latin typeface="Georgia" panose="02040502050405020303" pitchFamily="18" charset="0"/>
              </a:rPr>
              <a:t>Cooperarea cu oficialii locali, partenerii și comunitatea</a:t>
            </a:r>
          </a:p>
          <a:p>
            <a:r>
              <a:rPr lang="ro-RO" sz="6200" dirty="0">
                <a:solidFill>
                  <a:srgbClr val="002060"/>
                </a:solidFill>
                <a:latin typeface="Georgia" panose="02040502050405020303" pitchFamily="18" charset="0"/>
              </a:rPr>
              <a:t>Schimbarea experienței în sectorul justiției</a:t>
            </a:r>
          </a:p>
          <a:p>
            <a:r>
              <a:rPr lang="en-US" sz="4800" dirty="0">
                <a:solidFill>
                  <a:schemeClr val="bg1"/>
                </a:solidFill>
              </a:rPr>
              <a:t> </a:t>
            </a:r>
          </a:p>
          <a:p>
            <a:r>
              <a:rPr lang="en-US" sz="8000" dirty="0" err="1">
                <a:solidFill>
                  <a:srgbClr val="002060"/>
                </a:solidFill>
                <a:latin typeface="Georgia" panose="02040502050405020303" pitchFamily="18" charset="0"/>
              </a:rPr>
              <a:t>A</a:t>
            </a:r>
            <a:r>
              <a:rPr lang="en-US" sz="6200" dirty="0" err="1">
                <a:solidFill>
                  <a:srgbClr val="002060"/>
                </a:solidFill>
                <a:latin typeface="Georgia" panose="02040502050405020303" pitchFamily="18" charset="0"/>
              </a:rPr>
              <a:t>specte</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exterioare</a:t>
            </a:r>
            <a:endParaRPr lang="en-US" sz="6200" dirty="0">
              <a:solidFill>
                <a:srgbClr val="002060"/>
              </a:solidFill>
              <a:latin typeface="Georgia" panose="02040502050405020303" pitchFamily="18" charset="0"/>
            </a:endParaRPr>
          </a:p>
          <a:p>
            <a:r>
              <a:rPr lang="en-US" sz="6200" dirty="0" err="1">
                <a:solidFill>
                  <a:srgbClr val="002060"/>
                </a:solidFill>
                <a:latin typeface="Georgia" panose="02040502050405020303" pitchFamily="18" charset="0"/>
              </a:rPr>
              <a:t>Creșterea</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încrederea</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în</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institutiile</a:t>
            </a:r>
            <a:r>
              <a:rPr lang="en-US" sz="6200" dirty="0">
                <a:solidFill>
                  <a:srgbClr val="002060"/>
                </a:solidFill>
                <a:latin typeface="Georgia" panose="02040502050405020303" pitchFamily="18" charset="0"/>
              </a:rPr>
              <a:t> locale </a:t>
            </a:r>
            <a:r>
              <a:rPr lang="en-US" sz="6200" dirty="0" err="1">
                <a:solidFill>
                  <a:srgbClr val="002060"/>
                </a:solidFill>
                <a:latin typeface="Georgia" panose="02040502050405020303" pitchFamily="18" charset="0"/>
              </a:rPr>
              <a:t>și</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în</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serviciile</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acestora</a:t>
            </a:r>
            <a:endParaRPr lang="en-US" sz="6200" dirty="0">
              <a:solidFill>
                <a:srgbClr val="002060"/>
              </a:solidFill>
              <a:latin typeface="Georgia" panose="02040502050405020303" pitchFamily="18" charset="0"/>
            </a:endParaRPr>
          </a:p>
          <a:p>
            <a:r>
              <a:rPr lang="en-US" sz="6200" dirty="0" err="1">
                <a:solidFill>
                  <a:srgbClr val="002060"/>
                </a:solidFill>
                <a:latin typeface="Georgia" panose="02040502050405020303" pitchFamily="18" charset="0"/>
              </a:rPr>
              <a:t>Promovarea</a:t>
            </a:r>
            <a:r>
              <a:rPr lang="en-US" sz="6200" dirty="0">
                <a:solidFill>
                  <a:srgbClr val="002060"/>
                </a:solidFill>
                <a:latin typeface="Georgia" panose="02040502050405020303" pitchFamily="18" charset="0"/>
              </a:rPr>
              <a:t> , </a:t>
            </a:r>
            <a:r>
              <a:rPr lang="en-US" sz="6200" dirty="0" err="1">
                <a:solidFill>
                  <a:srgbClr val="002060"/>
                </a:solidFill>
                <a:latin typeface="Georgia" panose="02040502050405020303" pitchFamily="18" charset="0"/>
              </a:rPr>
              <a:t>abordarea</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prietenoasa</a:t>
            </a:r>
            <a:r>
              <a:rPr lang="en-US" sz="6200" dirty="0">
                <a:solidFill>
                  <a:srgbClr val="002060"/>
                </a:solidFill>
                <a:latin typeface="Georgia" panose="02040502050405020303" pitchFamily="18" charset="0"/>
              </a:rPr>
              <a:t> </a:t>
            </a:r>
          </a:p>
          <a:p>
            <a:r>
              <a:rPr lang="en-US" sz="6200" dirty="0" err="1">
                <a:solidFill>
                  <a:srgbClr val="002060"/>
                </a:solidFill>
                <a:latin typeface="Georgia" panose="02040502050405020303" pitchFamily="18" charset="0"/>
              </a:rPr>
              <a:t>Creșterea</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educației</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culturii</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profesionale</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avocaților</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dar</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si</a:t>
            </a:r>
            <a:r>
              <a:rPr lang="en-US" sz="6200" dirty="0">
                <a:solidFill>
                  <a:srgbClr val="002060"/>
                </a:solidFill>
                <a:latin typeface="Georgia" panose="02040502050405020303" pitchFamily="18" charset="0"/>
              </a:rPr>
              <a:t> a </a:t>
            </a:r>
            <a:r>
              <a:rPr lang="en-US" sz="6200" dirty="0" err="1">
                <a:solidFill>
                  <a:srgbClr val="002060"/>
                </a:solidFill>
                <a:latin typeface="Georgia" panose="02040502050405020303" pitchFamily="18" charset="0"/>
              </a:rPr>
              <a:t>publicului</a:t>
            </a:r>
            <a:r>
              <a:rPr lang="en-US" sz="6200" dirty="0">
                <a:solidFill>
                  <a:srgbClr val="002060"/>
                </a:solidFill>
                <a:latin typeface="Georgia" panose="02040502050405020303" pitchFamily="18" charset="0"/>
              </a:rPr>
              <a:t> , </a:t>
            </a:r>
            <a:r>
              <a:rPr lang="en-US" sz="6200" dirty="0" err="1">
                <a:solidFill>
                  <a:srgbClr val="002060"/>
                </a:solidFill>
                <a:latin typeface="Georgia" panose="02040502050405020303" pitchFamily="18" charset="0"/>
              </a:rPr>
              <a:t>societatii</a:t>
            </a:r>
            <a:endParaRPr lang="en-US" sz="6200" dirty="0">
              <a:solidFill>
                <a:srgbClr val="002060"/>
              </a:solidFill>
              <a:latin typeface="Georgia" panose="02040502050405020303" pitchFamily="18" charset="0"/>
            </a:endParaRPr>
          </a:p>
          <a:p>
            <a:r>
              <a:rPr lang="en-US" sz="6200" dirty="0" err="1">
                <a:solidFill>
                  <a:srgbClr val="002060"/>
                </a:solidFill>
                <a:latin typeface="Georgia" panose="02040502050405020303" pitchFamily="18" charset="0"/>
              </a:rPr>
              <a:t>Sporirea</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nivelului</a:t>
            </a:r>
            <a:r>
              <a:rPr lang="en-US" sz="6200" dirty="0">
                <a:solidFill>
                  <a:srgbClr val="002060"/>
                </a:solidFill>
                <a:latin typeface="Georgia" panose="02040502050405020303" pitchFamily="18" charset="0"/>
              </a:rPr>
              <a:t> de </a:t>
            </a:r>
            <a:r>
              <a:rPr lang="en-US" sz="6200" dirty="0" err="1">
                <a:solidFill>
                  <a:srgbClr val="002060"/>
                </a:solidFill>
                <a:latin typeface="Georgia" panose="02040502050405020303" pitchFamily="18" charset="0"/>
              </a:rPr>
              <a:t>cunostinte</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prin</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accesibilitatea</a:t>
            </a:r>
            <a:r>
              <a:rPr lang="en-US" sz="6200" dirty="0">
                <a:solidFill>
                  <a:srgbClr val="002060"/>
                </a:solidFill>
                <a:latin typeface="Georgia" panose="02040502050405020303" pitchFamily="18" charset="0"/>
              </a:rPr>
              <a:t> la </a:t>
            </a:r>
            <a:r>
              <a:rPr lang="en-US" sz="6200" dirty="0" err="1">
                <a:solidFill>
                  <a:srgbClr val="002060"/>
                </a:solidFill>
                <a:latin typeface="Georgia" panose="02040502050405020303" pitchFamily="18" charset="0"/>
              </a:rPr>
              <a:t>seminarii</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și</a:t>
            </a:r>
            <a:r>
              <a:rPr lang="en-US" sz="6200" dirty="0">
                <a:solidFill>
                  <a:srgbClr val="002060"/>
                </a:solidFill>
                <a:latin typeface="Georgia" panose="02040502050405020303" pitchFamily="18" charset="0"/>
              </a:rPr>
              <a:t> training-</a:t>
            </a:r>
            <a:r>
              <a:rPr lang="en-US" sz="6200" dirty="0" err="1">
                <a:solidFill>
                  <a:srgbClr val="002060"/>
                </a:solidFill>
                <a:latin typeface="Georgia" panose="02040502050405020303" pitchFamily="18" charset="0"/>
              </a:rPr>
              <a:t>uri</a:t>
            </a:r>
            <a:r>
              <a:rPr lang="en-US" sz="6200" dirty="0">
                <a:solidFill>
                  <a:srgbClr val="002060"/>
                </a:solidFill>
                <a:latin typeface="Georgia" panose="02040502050405020303" pitchFamily="18" charset="0"/>
              </a:rPr>
              <a:t> on line in </a:t>
            </a:r>
            <a:r>
              <a:rPr lang="en-US" sz="6200" dirty="0" err="1">
                <a:solidFill>
                  <a:srgbClr val="002060"/>
                </a:solidFill>
                <a:latin typeface="Georgia" panose="02040502050405020303" pitchFamily="18" charset="0"/>
              </a:rPr>
              <a:t>timp</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nelimitat</a:t>
            </a:r>
            <a:endParaRPr lang="en-US" sz="6200" dirty="0">
              <a:solidFill>
                <a:srgbClr val="002060"/>
              </a:solidFill>
              <a:latin typeface="Georgia" panose="02040502050405020303" pitchFamily="18" charset="0"/>
            </a:endParaRPr>
          </a:p>
          <a:p>
            <a:r>
              <a:rPr lang="en-US" sz="6200" dirty="0" err="1">
                <a:solidFill>
                  <a:srgbClr val="002060"/>
                </a:solidFill>
                <a:latin typeface="Georgia" panose="02040502050405020303" pitchFamily="18" charset="0"/>
              </a:rPr>
              <a:t>Previziunea</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și</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managementul</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timpului</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fiecărui</a:t>
            </a:r>
            <a:r>
              <a:rPr lang="en-US" sz="6200" dirty="0">
                <a:solidFill>
                  <a:srgbClr val="002060"/>
                </a:solidFill>
                <a:latin typeface="Georgia" panose="02040502050405020303" pitchFamily="18" charset="0"/>
              </a:rPr>
              <a:t> participant</a:t>
            </a:r>
          </a:p>
          <a:p>
            <a:r>
              <a:rPr lang="en-US" sz="6200" dirty="0" err="1">
                <a:solidFill>
                  <a:srgbClr val="002060"/>
                </a:solidFill>
                <a:latin typeface="Georgia" panose="02040502050405020303" pitchFamily="18" charset="0"/>
              </a:rPr>
              <a:t>Creșterea</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fericirii</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în</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utilizarea</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aplicațiilor</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si</a:t>
            </a:r>
            <a:r>
              <a:rPr lang="en-US" sz="6200" dirty="0">
                <a:solidFill>
                  <a:srgbClr val="002060"/>
                </a:solidFill>
                <a:latin typeface="Georgia" panose="02040502050405020303" pitchFamily="18" charset="0"/>
              </a:rPr>
              <a:t> a </a:t>
            </a:r>
            <a:r>
              <a:rPr lang="en-US" sz="6200" dirty="0" err="1">
                <a:solidFill>
                  <a:srgbClr val="002060"/>
                </a:solidFill>
                <a:latin typeface="Georgia" panose="02040502050405020303" pitchFamily="18" charset="0"/>
              </a:rPr>
              <a:t>rezultatului</a:t>
            </a:r>
            <a:r>
              <a:rPr lang="en-US" sz="6200" dirty="0">
                <a:solidFill>
                  <a:srgbClr val="002060"/>
                </a:solidFill>
                <a:latin typeface="Georgia" panose="02040502050405020303" pitchFamily="18" charset="0"/>
              </a:rPr>
              <a:t> </a:t>
            </a:r>
            <a:r>
              <a:rPr lang="en-US" sz="6200" dirty="0" err="1">
                <a:solidFill>
                  <a:srgbClr val="002060"/>
                </a:solidFill>
                <a:latin typeface="Georgia" panose="02040502050405020303" pitchFamily="18" charset="0"/>
              </a:rPr>
              <a:t>asteptat</a:t>
            </a:r>
            <a:endParaRPr lang="en-US" sz="6200" dirty="0">
              <a:solidFill>
                <a:srgbClr val="002060"/>
              </a:solidFill>
              <a:latin typeface="Georgia" panose="02040502050405020303" pitchFamily="18" charset="0"/>
            </a:endParaRPr>
          </a:p>
          <a:p>
            <a:endParaRPr lang="en-US" dirty="0"/>
          </a:p>
        </p:txBody>
      </p:sp>
      <p:pic>
        <p:nvPicPr>
          <p:cNvPr id="4" name="Picture 3">
            <a:extLst>
              <a:ext uri="{FF2B5EF4-FFF2-40B4-BE49-F238E27FC236}">
                <a16:creationId xmlns:a16="http://schemas.microsoft.com/office/drawing/2014/main" id="{00CA2475-969A-FF7E-985C-317B11238BEB}"/>
              </a:ext>
            </a:extLst>
          </p:cNvPr>
          <p:cNvPicPr>
            <a:picLocks noChangeAspect="1"/>
          </p:cNvPicPr>
          <p:nvPr/>
        </p:nvPicPr>
        <p:blipFill>
          <a:blip r:embed="rId2"/>
          <a:stretch>
            <a:fillRect/>
          </a:stretch>
        </p:blipFill>
        <p:spPr>
          <a:xfrm>
            <a:off x="7960659" y="0"/>
            <a:ext cx="4231342" cy="4009670"/>
          </a:xfrm>
          <a:prstGeom prst="rect">
            <a:avLst/>
          </a:prstGeom>
        </p:spPr>
      </p:pic>
    </p:spTree>
    <p:extLst>
      <p:ext uri="{BB962C8B-B14F-4D97-AF65-F5344CB8AC3E}">
        <p14:creationId xmlns:p14="http://schemas.microsoft.com/office/powerpoint/2010/main" val="146515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64696"/>
            <a:ext cx="8303377" cy="601578"/>
          </a:xfrm>
        </p:spPr>
        <p:txBody>
          <a:bodyPr>
            <a:normAutofit/>
          </a:bodyPr>
          <a:lstStyle/>
          <a:p>
            <a:r>
              <a:rPr lang="en-US" sz="2400" b="1" dirty="0" err="1">
                <a:solidFill>
                  <a:srgbClr val="002060"/>
                </a:solidFill>
                <a:latin typeface="Georgia" panose="02040502050405020303" pitchFamily="18" charset="0"/>
              </a:rPr>
              <a:t>Sustenabilitate</a:t>
            </a:r>
            <a:endParaRPr lang="en-US" sz="2400" b="1" dirty="0">
              <a:solidFill>
                <a:srgbClr val="002060"/>
              </a:solidFill>
              <a:latin typeface="Georgia" panose="02040502050405020303" pitchFamily="18" charset="0"/>
            </a:endParaRPr>
          </a:p>
        </p:txBody>
      </p:sp>
      <p:sp>
        <p:nvSpPr>
          <p:cNvPr id="3" name="Content Placeholder 2"/>
          <p:cNvSpPr>
            <a:spLocks noGrp="1"/>
          </p:cNvSpPr>
          <p:nvPr>
            <p:ph idx="1"/>
          </p:nvPr>
        </p:nvSpPr>
        <p:spPr>
          <a:xfrm>
            <a:off x="684212" y="1147482"/>
            <a:ext cx="7115082" cy="4571999"/>
          </a:xfrm>
        </p:spPr>
        <p:txBody>
          <a:bodyPr>
            <a:normAutofit/>
          </a:bodyPr>
          <a:lstStyle/>
          <a:p>
            <a:r>
              <a:rPr lang="en-US" sz="2400" dirty="0" err="1">
                <a:solidFill>
                  <a:srgbClr val="002060"/>
                </a:solidFill>
                <a:latin typeface="Georgia" panose="02040502050405020303" pitchFamily="18" charset="0"/>
                <a:ea typeface="Times New Roman" charset="0"/>
                <a:cs typeface="Times New Roman" charset="0"/>
              </a:rPr>
              <a:t>Aspectul</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financiar</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atractiv</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prin</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finantarea</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externă</a:t>
            </a:r>
            <a:r>
              <a:rPr lang="en-US" sz="2400" dirty="0">
                <a:solidFill>
                  <a:srgbClr val="002060"/>
                </a:solidFill>
                <a:latin typeface="Georgia" panose="02040502050405020303" pitchFamily="18" charset="0"/>
                <a:ea typeface="Times New Roman" charset="0"/>
                <a:cs typeface="Times New Roman" charset="0"/>
              </a:rPr>
              <a:t> a </a:t>
            </a:r>
            <a:r>
              <a:rPr lang="en-US" sz="2400" dirty="0" err="1">
                <a:solidFill>
                  <a:srgbClr val="002060"/>
                </a:solidFill>
                <a:latin typeface="Georgia" panose="02040502050405020303" pitchFamily="18" charset="0"/>
                <a:ea typeface="Times New Roman" charset="0"/>
                <a:cs typeface="Times New Roman" charset="0"/>
              </a:rPr>
              <a:t>proiectului</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si</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economii</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esentiale</a:t>
            </a:r>
            <a:r>
              <a:rPr lang="en-US" sz="2400" dirty="0">
                <a:solidFill>
                  <a:srgbClr val="002060"/>
                </a:solidFill>
                <a:latin typeface="Georgia" panose="02040502050405020303" pitchFamily="18" charset="0"/>
                <a:ea typeface="Times New Roman" charset="0"/>
                <a:cs typeface="Times New Roman" charset="0"/>
              </a:rPr>
              <a:t> la </a:t>
            </a:r>
            <a:r>
              <a:rPr lang="en-US" sz="2400" dirty="0" err="1">
                <a:solidFill>
                  <a:srgbClr val="002060"/>
                </a:solidFill>
                <a:latin typeface="Georgia" panose="02040502050405020303" pitchFamily="18" charset="0"/>
                <a:ea typeface="Times New Roman" charset="0"/>
                <a:cs typeface="Times New Roman" charset="0"/>
              </a:rPr>
              <a:t>bugetul</a:t>
            </a:r>
            <a:r>
              <a:rPr lang="en-US" sz="2400" dirty="0">
                <a:solidFill>
                  <a:srgbClr val="002060"/>
                </a:solidFill>
                <a:latin typeface="Georgia" panose="02040502050405020303" pitchFamily="18" charset="0"/>
                <a:ea typeface="Times New Roman" charset="0"/>
                <a:cs typeface="Times New Roman" charset="0"/>
              </a:rPr>
              <a:t> UAM</a:t>
            </a:r>
          </a:p>
          <a:p>
            <a:endParaRPr lang="en-US" sz="2400" dirty="0">
              <a:solidFill>
                <a:srgbClr val="002060"/>
              </a:solidFill>
              <a:latin typeface="Georgia" panose="02040502050405020303" pitchFamily="18" charset="0"/>
              <a:ea typeface="Times New Roman" charset="0"/>
              <a:cs typeface="Times New Roman" charset="0"/>
            </a:endParaRPr>
          </a:p>
          <a:p>
            <a:r>
              <a:rPr lang="en-US" sz="2400" dirty="0" err="1">
                <a:solidFill>
                  <a:srgbClr val="002060"/>
                </a:solidFill>
                <a:latin typeface="Georgia" panose="02040502050405020303" pitchFamily="18" charset="0"/>
                <a:ea typeface="Times New Roman" charset="0"/>
                <a:cs typeface="Times New Roman" charset="0"/>
              </a:rPr>
              <a:t>Aportul</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institutiei</a:t>
            </a:r>
            <a:r>
              <a:rPr lang="en-US" sz="2400" dirty="0">
                <a:solidFill>
                  <a:srgbClr val="002060"/>
                </a:solidFill>
                <a:latin typeface="Georgia" panose="02040502050405020303" pitchFamily="18" charset="0"/>
                <a:ea typeface="Times New Roman" charset="0"/>
                <a:cs typeface="Times New Roman" charset="0"/>
              </a:rPr>
              <a:t>  in </a:t>
            </a:r>
            <a:r>
              <a:rPr lang="en-US" sz="2400" dirty="0" err="1">
                <a:solidFill>
                  <a:srgbClr val="002060"/>
                </a:solidFill>
                <a:latin typeface="Georgia" panose="02040502050405020303" pitchFamily="18" charset="0"/>
                <a:ea typeface="Times New Roman" charset="0"/>
                <a:cs typeface="Times New Roman" charset="0"/>
              </a:rPr>
              <a:t>protejarea</a:t>
            </a:r>
            <a:r>
              <a:rPr lang="en-US" sz="2400" dirty="0">
                <a:solidFill>
                  <a:srgbClr val="002060"/>
                </a:solidFill>
                <a:latin typeface="Georgia" panose="02040502050405020303" pitchFamily="18" charset="0"/>
                <a:ea typeface="Times New Roman" charset="0"/>
                <a:cs typeface="Times New Roman" charset="0"/>
              </a:rPr>
              <a:t> Eco </a:t>
            </a:r>
            <a:r>
              <a:rPr lang="en-US" sz="2400" dirty="0" err="1">
                <a:solidFill>
                  <a:srgbClr val="002060"/>
                </a:solidFill>
                <a:latin typeface="Georgia" panose="02040502050405020303" pitchFamily="18" charset="0"/>
                <a:ea typeface="Times New Roman" charset="0"/>
                <a:cs typeface="Times New Roman" charset="0"/>
              </a:rPr>
              <a:t>sistemului</a:t>
            </a:r>
            <a:endParaRPr lang="en-US" sz="2400" dirty="0">
              <a:solidFill>
                <a:srgbClr val="002060"/>
              </a:solidFill>
              <a:latin typeface="Georgia" panose="02040502050405020303" pitchFamily="18" charset="0"/>
              <a:ea typeface="Times New Roman" charset="0"/>
              <a:cs typeface="Times New Roman" charset="0"/>
            </a:endParaRPr>
          </a:p>
          <a:p>
            <a:endParaRPr lang="en-US" sz="2400" dirty="0">
              <a:solidFill>
                <a:srgbClr val="002060"/>
              </a:solidFill>
              <a:latin typeface="Georgia" panose="02040502050405020303" pitchFamily="18" charset="0"/>
              <a:ea typeface="Times New Roman" charset="0"/>
              <a:cs typeface="Times New Roman" charset="0"/>
            </a:endParaRPr>
          </a:p>
          <a:p>
            <a:r>
              <a:rPr lang="en-US" sz="2400" dirty="0">
                <a:solidFill>
                  <a:srgbClr val="002060"/>
                </a:solidFill>
                <a:latin typeface="Georgia" panose="02040502050405020303" pitchFamily="18" charset="0"/>
                <a:ea typeface="Times New Roman" charset="0"/>
                <a:cs typeface="Times New Roman" charset="0"/>
              </a:rPr>
              <a:t>Know how-</a:t>
            </a:r>
            <a:r>
              <a:rPr lang="en-US" sz="2400" dirty="0" err="1">
                <a:solidFill>
                  <a:srgbClr val="002060"/>
                </a:solidFill>
                <a:latin typeface="Georgia" panose="02040502050405020303" pitchFamily="18" charset="0"/>
                <a:ea typeface="Times New Roman" charset="0"/>
                <a:cs typeface="Times New Roman" charset="0"/>
              </a:rPr>
              <a:t>ul</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novativ</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utilizat</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gratuit</a:t>
            </a:r>
            <a:r>
              <a:rPr lang="en-US" sz="2400" dirty="0">
                <a:solidFill>
                  <a:srgbClr val="002060"/>
                </a:solidFill>
                <a:latin typeface="Georgia" panose="02040502050405020303" pitchFamily="18" charset="0"/>
                <a:ea typeface="Times New Roman" charset="0"/>
                <a:cs typeface="Times New Roman" charset="0"/>
              </a:rPr>
              <a:t> de UAM </a:t>
            </a:r>
            <a:r>
              <a:rPr lang="en-US" sz="2400" dirty="0" err="1">
                <a:solidFill>
                  <a:srgbClr val="002060"/>
                </a:solidFill>
                <a:latin typeface="Georgia" panose="02040502050405020303" pitchFamily="18" charset="0"/>
                <a:ea typeface="Times New Roman" charset="0"/>
                <a:cs typeface="Times New Roman" charset="0"/>
              </a:rPr>
              <a:t>pentru</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binele</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fiecarui</a:t>
            </a:r>
            <a:r>
              <a:rPr lang="en-US" sz="2400" dirty="0">
                <a:solidFill>
                  <a:srgbClr val="002060"/>
                </a:solidFill>
                <a:latin typeface="Georgia" panose="02040502050405020303" pitchFamily="18" charset="0"/>
                <a:ea typeface="Times New Roman" charset="0"/>
                <a:cs typeface="Times New Roman" charset="0"/>
              </a:rPr>
              <a:t> avocat </a:t>
            </a:r>
            <a:r>
              <a:rPr lang="en-US" sz="2400" dirty="0" err="1">
                <a:solidFill>
                  <a:srgbClr val="002060"/>
                </a:solidFill>
                <a:latin typeface="Georgia" panose="02040502050405020303" pitchFamily="18" charset="0"/>
                <a:ea typeface="Times New Roman" charset="0"/>
                <a:cs typeface="Times New Roman" charset="0"/>
              </a:rPr>
              <a:t>si</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aportul</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institutiei</a:t>
            </a:r>
            <a:r>
              <a:rPr lang="en-US" sz="2400" dirty="0">
                <a:solidFill>
                  <a:srgbClr val="002060"/>
                </a:solidFill>
                <a:latin typeface="Georgia" panose="02040502050405020303" pitchFamily="18" charset="0"/>
                <a:ea typeface="Times New Roman" charset="0"/>
                <a:cs typeface="Times New Roman" charset="0"/>
              </a:rPr>
              <a:t> in </a:t>
            </a:r>
            <a:r>
              <a:rPr lang="en-US" sz="2400" dirty="0" err="1">
                <a:solidFill>
                  <a:srgbClr val="002060"/>
                </a:solidFill>
                <a:latin typeface="Georgia" panose="02040502050405020303" pitchFamily="18" charset="0"/>
                <a:ea typeface="Times New Roman" charset="0"/>
                <a:cs typeface="Times New Roman" charset="0"/>
              </a:rPr>
              <a:t>societate</a:t>
            </a:r>
            <a:r>
              <a:rPr lang="en-US" sz="2400" dirty="0">
                <a:solidFill>
                  <a:srgbClr val="002060"/>
                </a:solidFill>
                <a:latin typeface="Georgia" panose="02040502050405020303" pitchFamily="18" charset="0"/>
                <a:ea typeface="Times New Roman" charset="0"/>
                <a:cs typeface="Times New Roman" charset="0"/>
              </a:rPr>
              <a:t> </a:t>
            </a:r>
            <a:r>
              <a:rPr lang="en-US" sz="2400" dirty="0" err="1">
                <a:solidFill>
                  <a:srgbClr val="002060"/>
                </a:solidFill>
                <a:latin typeface="Georgia" panose="02040502050405020303" pitchFamily="18" charset="0"/>
                <a:ea typeface="Times New Roman" charset="0"/>
                <a:cs typeface="Times New Roman" charset="0"/>
              </a:rPr>
              <a:t>si</a:t>
            </a:r>
            <a:r>
              <a:rPr lang="en-US" sz="2400" dirty="0">
                <a:solidFill>
                  <a:srgbClr val="002060"/>
                </a:solidFill>
                <a:latin typeface="Georgia" panose="02040502050405020303" pitchFamily="18" charset="0"/>
                <a:ea typeface="Times New Roman" charset="0"/>
                <a:cs typeface="Times New Roman" charset="0"/>
              </a:rPr>
              <a:t> Justitia </a:t>
            </a:r>
            <a:r>
              <a:rPr lang="en-US" sz="2400" dirty="0" err="1">
                <a:solidFill>
                  <a:srgbClr val="002060"/>
                </a:solidFill>
                <a:latin typeface="Georgia" panose="02040502050405020303" pitchFamily="18" charset="0"/>
                <a:ea typeface="Times New Roman" charset="0"/>
                <a:cs typeface="Times New Roman" charset="0"/>
              </a:rPr>
              <a:t>Republicii</a:t>
            </a:r>
            <a:r>
              <a:rPr lang="en-US" sz="2400" dirty="0">
                <a:solidFill>
                  <a:srgbClr val="002060"/>
                </a:solidFill>
                <a:latin typeface="Georgia" panose="02040502050405020303" pitchFamily="18" charset="0"/>
                <a:ea typeface="Times New Roman" charset="0"/>
                <a:cs typeface="Times New Roman" charset="0"/>
              </a:rPr>
              <a:t> Moldova</a:t>
            </a:r>
            <a:endParaRPr lang="en-US" sz="2400" dirty="0">
              <a:solidFill>
                <a:srgbClr val="002060"/>
              </a:solidFill>
              <a:latin typeface="Georgia" panose="02040502050405020303" pitchFamily="18" charset="0"/>
            </a:endParaRPr>
          </a:p>
        </p:txBody>
      </p:sp>
      <p:pic>
        <p:nvPicPr>
          <p:cNvPr id="4" name="Picture 3">
            <a:extLst>
              <a:ext uri="{FF2B5EF4-FFF2-40B4-BE49-F238E27FC236}">
                <a16:creationId xmlns:a16="http://schemas.microsoft.com/office/drawing/2014/main" id="{B7F7B7CF-6A33-1981-7E38-CFD8C4EEEEB4}"/>
              </a:ext>
            </a:extLst>
          </p:cNvPr>
          <p:cNvPicPr>
            <a:picLocks noChangeAspect="1"/>
          </p:cNvPicPr>
          <p:nvPr/>
        </p:nvPicPr>
        <p:blipFill>
          <a:blip r:embed="rId2"/>
          <a:stretch>
            <a:fillRect/>
          </a:stretch>
        </p:blipFill>
        <p:spPr>
          <a:xfrm>
            <a:off x="7799294" y="117415"/>
            <a:ext cx="4273129" cy="6740585"/>
          </a:xfrm>
          <a:prstGeom prst="rect">
            <a:avLst/>
          </a:prstGeom>
        </p:spPr>
      </p:pic>
    </p:spTree>
    <p:extLst>
      <p:ext uri="{BB962C8B-B14F-4D97-AF65-F5344CB8AC3E}">
        <p14:creationId xmlns:p14="http://schemas.microsoft.com/office/powerpoint/2010/main" val="127512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30A2-4D29-9F1E-410D-E63BA04E94D1}"/>
              </a:ext>
            </a:extLst>
          </p:cNvPr>
          <p:cNvSpPr>
            <a:spLocks noGrp="1"/>
          </p:cNvSpPr>
          <p:nvPr>
            <p:ph type="title"/>
          </p:nvPr>
        </p:nvSpPr>
        <p:spPr>
          <a:xfrm>
            <a:off x="684212" y="510640"/>
            <a:ext cx="8534400" cy="1128155"/>
          </a:xfrm>
        </p:spPr>
        <p:txBody>
          <a:bodyPr>
            <a:normAutofit/>
          </a:bodyPr>
          <a:lstStyle/>
          <a:p>
            <a:r>
              <a:rPr lang="en-US" sz="2800" b="1" dirty="0" err="1">
                <a:solidFill>
                  <a:schemeClr val="accent1"/>
                </a:solidFill>
                <a:effectLst/>
                <a:latin typeface="Georgia" panose="02040502050405020303" pitchFamily="18" charset="0"/>
                <a:ea typeface="Times New Roman" panose="02020603050405020304" pitchFamily="18" charset="0"/>
              </a:rPr>
              <a:t>Drepturi</a:t>
            </a:r>
            <a:r>
              <a:rPr lang="en-US" sz="2800" b="1" dirty="0">
                <a:solidFill>
                  <a:schemeClr val="accent1"/>
                </a:solidFill>
                <a:effectLst/>
                <a:latin typeface="Georgia" panose="02040502050405020303" pitchFamily="18" charset="0"/>
                <a:ea typeface="Times New Roman" panose="02020603050405020304" pitchFamily="18" charset="0"/>
              </a:rPr>
              <a:t> De Autor </a:t>
            </a:r>
            <a:r>
              <a:rPr lang="en-US" sz="2800" b="1" dirty="0" err="1">
                <a:solidFill>
                  <a:schemeClr val="accent1"/>
                </a:solidFill>
                <a:effectLst/>
                <a:latin typeface="Georgia" panose="02040502050405020303" pitchFamily="18" charset="0"/>
                <a:ea typeface="Times New Roman" panose="02020603050405020304" pitchFamily="18" charset="0"/>
              </a:rPr>
              <a:t>Înregistrate</a:t>
            </a:r>
            <a:r>
              <a:rPr lang="en-US" sz="2800" b="1" dirty="0">
                <a:solidFill>
                  <a:schemeClr val="accent1"/>
                </a:solidFill>
                <a:effectLst/>
                <a:latin typeface="Georgia" panose="02040502050405020303" pitchFamily="18" charset="0"/>
                <a:ea typeface="Times New Roman" panose="02020603050405020304" pitchFamily="18" charset="0"/>
              </a:rPr>
              <a:t>,</a:t>
            </a:r>
            <a:br>
              <a:rPr lang="en-US" sz="2800" b="1" dirty="0">
                <a:solidFill>
                  <a:schemeClr val="accent1"/>
                </a:solidFill>
                <a:effectLst/>
                <a:latin typeface="Georgia" panose="02040502050405020303" pitchFamily="18" charset="0"/>
                <a:ea typeface="Times New Roman" panose="02020603050405020304" pitchFamily="18" charset="0"/>
              </a:rPr>
            </a:br>
            <a:r>
              <a:rPr lang="en-US" sz="2800" b="1" dirty="0" err="1">
                <a:solidFill>
                  <a:schemeClr val="accent1"/>
                </a:solidFill>
                <a:effectLst/>
                <a:latin typeface="Georgia" panose="02040502050405020303" pitchFamily="18" charset="0"/>
                <a:ea typeface="Times New Roman" panose="02020603050405020304" pitchFamily="18" charset="0"/>
              </a:rPr>
              <a:t>Seria</a:t>
            </a:r>
            <a:r>
              <a:rPr lang="en-US" sz="2800" b="1" dirty="0">
                <a:solidFill>
                  <a:schemeClr val="accent1"/>
                </a:solidFill>
                <a:effectLst/>
                <a:latin typeface="Georgia" panose="02040502050405020303" pitchFamily="18" charset="0"/>
                <a:ea typeface="Times New Roman" panose="02020603050405020304" pitchFamily="18" charset="0"/>
              </a:rPr>
              <a:t> O Nr. 6909 din data de  31.05.2021</a:t>
            </a:r>
            <a:endParaRPr lang="en-MD" sz="2800" dirty="0"/>
          </a:p>
        </p:txBody>
      </p:sp>
      <p:sp>
        <p:nvSpPr>
          <p:cNvPr id="3" name="Content Placeholder 2">
            <a:extLst>
              <a:ext uri="{FF2B5EF4-FFF2-40B4-BE49-F238E27FC236}">
                <a16:creationId xmlns:a16="http://schemas.microsoft.com/office/drawing/2014/main" id="{E5726111-789E-C676-3AA3-FB27F7D4F85F}"/>
              </a:ext>
            </a:extLst>
          </p:cNvPr>
          <p:cNvSpPr>
            <a:spLocks noGrp="1"/>
          </p:cNvSpPr>
          <p:nvPr>
            <p:ph idx="1"/>
          </p:nvPr>
        </p:nvSpPr>
        <p:spPr>
          <a:xfrm>
            <a:off x="684212" y="1757548"/>
            <a:ext cx="8534400" cy="4589812"/>
          </a:xfrm>
        </p:spPr>
        <p:txBody>
          <a:bodyPr>
            <a:noAutofit/>
          </a:bodyPr>
          <a:lstStyle/>
          <a:p>
            <a:pPr algn="just">
              <a:lnSpc>
                <a:spcPct val="115000"/>
              </a:lnSpc>
              <a:buFont typeface="Arial" panose="020B0604020202020204" pitchFamily="34" charset="0"/>
              <a:buChar char="•"/>
            </a:pPr>
            <a:r>
              <a:rPr lang="en-US" dirty="0" err="1">
                <a:solidFill>
                  <a:srgbClr val="202124"/>
                </a:solidFill>
                <a:effectLst/>
                <a:latin typeface="Georgia" panose="02040502050405020303" pitchFamily="18" charset="0"/>
                <a:ea typeface="Calibri" panose="020F0502020204030204" pitchFamily="34" charset="0"/>
                <a:cs typeface="Times New Roman" panose="02020603050405020304" pitchFamily="18" charset="0"/>
              </a:rPr>
              <a:t>Prezentul</a:t>
            </a:r>
            <a:r>
              <a:rPr lang="en-US" dirty="0">
                <a:solidFill>
                  <a:srgbClr val="202124"/>
                </a:solidFill>
                <a:effectLst/>
                <a:latin typeface="Georgia" panose="02040502050405020303" pitchFamily="18" charset="0"/>
                <a:ea typeface="Calibri" panose="020F0502020204030204" pitchFamily="34" charset="0"/>
                <a:cs typeface="Times New Roman" panose="02020603050405020304" pitchFamily="18" charset="0"/>
              </a:rPr>
              <a:t> document vine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în</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considerarea</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acțiunilor</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și</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inițiativelor</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privind</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digitalizarea</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proceselor</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și</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informației</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din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cadrul</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Uniunii</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Avocaților</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din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Republica</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Moldova,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demarate</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pe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parcursul</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anului</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2020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și</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începutul</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anului</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2021 de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către</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dna</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avocat Natalia Balaban,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inițiator</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autor</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digitalizare</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Uniunii</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Avocaților</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din </a:t>
            </a:r>
            <a:r>
              <a:rPr lang="en-US"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Republica</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Moldova.</a:t>
            </a:r>
          </a:p>
          <a:p>
            <a:pPr algn="just">
              <a:lnSpc>
                <a:spcPct val="115000"/>
              </a:lnSpc>
              <a:buFont typeface="Arial" panose="020B0604020202020204" pitchFamily="34" charset="0"/>
              <a:buChar char="•"/>
            </a:pPr>
            <a:endParaRPr lang="en-MD" dirty="0">
              <a:effectLst/>
              <a:latin typeface="Georgia" panose="02040502050405020303" pitchFamily="18" charset="0"/>
              <a:ea typeface="Calibri" panose="020F0502020204030204" pitchFamily="34" charset="0"/>
              <a:cs typeface="Times New Roman" panose="02020603050405020304" pitchFamily="18" charset="0"/>
            </a:endParaRPr>
          </a:p>
          <a:p>
            <a:pPr algn="just"/>
            <a:r>
              <a:rPr lang="en-US" dirty="0" err="1">
                <a:solidFill>
                  <a:srgbClr val="000000"/>
                </a:solidFill>
                <a:effectLst/>
                <a:latin typeface="Georgia" panose="02040502050405020303" pitchFamily="18" charset="0"/>
                <a:ea typeface="Times New Roman" panose="02020603050405020304" pitchFamily="18" charset="0"/>
              </a:rPr>
              <a:t>Acest</a:t>
            </a:r>
            <a:r>
              <a:rPr lang="en-US" dirty="0">
                <a:solidFill>
                  <a:srgbClr val="000000"/>
                </a:solidFill>
                <a:effectLst/>
                <a:latin typeface="Georgia" panose="02040502050405020303" pitchFamily="18" charset="0"/>
                <a:ea typeface="Times New Roman" panose="02020603050405020304" pitchFamily="18" charset="0"/>
              </a:rPr>
              <a:t> document include opera </a:t>
            </a:r>
            <a:r>
              <a:rPr lang="en-US" dirty="0" err="1">
                <a:solidFill>
                  <a:srgbClr val="000000"/>
                </a:solidFill>
                <a:effectLst/>
                <a:latin typeface="Georgia" panose="02040502050405020303" pitchFamily="18" charset="0"/>
                <a:ea typeface="Times New Roman" panose="02020603050405020304" pitchFamily="18" charset="0"/>
              </a:rPr>
              <a:t>știintifică</a:t>
            </a:r>
            <a:r>
              <a:rPr lang="en-US" dirty="0">
                <a:solidFill>
                  <a:srgbClr val="000000"/>
                </a:solidFill>
                <a:effectLst/>
                <a:latin typeface="Georgia" panose="02040502050405020303" pitchFamily="18" charset="0"/>
                <a:ea typeface="Times New Roman" panose="02020603050405020304" pitchFamily="18" charset="0"/>
              </a:rPr>
              <a:t> </a:t>
            </a:r>
            <a:r>
              <a:rPr lang="ro-MD" b="1" dirty="0">
                <a:solidFill>
                  <a:schemeClr val="accent1"/>
                </a:solidFill>
                <a:effectLst/>
                <a:latin typeface="Georgia" panose="02040502050405020303" pitchFamily="18" charset="0"/>
                <a:ea typeface="Calibri" panose="020F0502020204030204" pitchFamily="34" charset="0"/>
              </a:rPr>
              <a:t>D</a:t>
            </a:r>
            <a:r>
              <a:rPr lang="ro-RO" b="1" dirty="0" err="1">
                <a:solidFill>
                  <a:schemeClr val="accent1"/>
                </a:solidFill>
                <a:effectLst/>
                <a:latin typeface="Georgia" panose="02040502050405020303" pitchFamily="18" charset="0"/>
                <a:ea typeface="Calibri" panose="020F0502020204030204" pitchFamily="34" charset="0"/>
              </a:rPr>
              <a:t>igitalizarea</a:t>
            </a:r>
            <a:r>
              <a:rPr lang="ro-RO" b="1" dirty="0">
                <a:solidFill>
                  <a:schemeClr val="accent1"/>
                </a:solidFill>
                <a:effectLst/>
                <a:latin typeface="Georgia" panose="02040502050405020303" pitchFamily="18" charset="0"/>
                <a:ea typeface="Calibri" panose="020F0502020204030204" pitchFamily="34" charset="0"/>
              </a:rPr>
              <a:t> Uniunii Avocaților din Republica Moldova / </a:t>
            </a:r>
            <a:r>
              <a:rPr lang="ro-MD" b="1" dirty="0">
                <a:solidFill>
                  <a:schemeClr val="accent1"/>
                </a:solidFill>
                <a:effectLst/>
                <a:latin typeface="Georgia" panose="02040502050405020303" pitchFamily="18" charset="0"/>
                <a:ea typeface="Calibri" panose="020F0502020204030204" pitchFamily="34" charset="0"/>
              </a:rPr>
              <a:t>D</a:t>
            </a:r>
            <a:r>
              <a:rPr lang="en-US" b="1" dirty="0" err="1">
                <a:solidFill>
                  <a:schemeClr val="accent1"/>
                </a:solidFill>
                <a:effectLst/>
                <a:latin typeface="Georgia" panose="02040502050405020303" pitchFamily="18" charset="0"/>
                <a:ea typeface="Calibri" panose="020F0502020204030204" pitchFamily="34" charset="0"/>
              </a:rPr>
              <a:t>igitization</a:t>
            </a:r>
            <a:r>
              <a:rPr lang="en-US" b="1" dirty="0">
                <a:solidFill>
                  <a:schemeClr val="accent1"/>
                </a:solidFill>
                <a:effectLst/>
                <a:latin typeface="Georgia" panose="02040502050405020303" pitchFamily="18" charset="0"/>
                <a:ea typeface="Calibri" panose="020F0502020204030204" pitchFamily="34" charset="0"/>
              </a:rPr>
              <a:t> of the </a:t>
            </a:r>
            <a:r>
              <a:rPr lang="ro-RO" b="1" dirty="0">
                <a:solidFill>
                  <a:schemeClr val="accent1"/>
                </a:solidFill>
                <a:effectLst/>
                <a:latin typeface="Georgia" panose="02040502050405020303" pitchFamily="18" charset="0"/>
                <a:ea typeface="Calibri" panose="020F0502020204030204" pitchFamily="34" charset="0"/>
              </a:rPr>
              <a:t>Bar Association of </a:t>
            </a:r>
            <a:r>
              <a:rPr lang="ro-RO" b="1" dirty="0" err="1">
                <a:solidFill>
                  <a:schemeClr val="accent1"/>
                </a:solidFill>
                <a:effectLst/>
                <a:latin typeface="Georgia" panose="02040502050405020303" pitchFamily="18" charset="0"/>
                <a:ea typeface="Calibri" panose="020F0502020204030204" pitchFamily="34" charset="0"/>
              </a:rPr>
              <a:t>the</a:t>
            </a:r>
            <a:r>
              <a:rPr lang="ro-RO" b="1" dirty="0">
                <a:solidFill>
                  <a:schemeClr val="accent1"/>
                </a:solidFill>
                <a:effectLst/>
                <a:latin typeface="Georgia" panose="02040502050405020303" pitchFamily="18" charset="0"/>
                <a:ea typeface="Calibri" panose="020F0502020204030204" pitchFamily="34" charset="0"/>
              </a:rPr>
              <a:t> Republic of Moldova/ </a:t>
            </a:r>
            <a:r>
              <a:rPr lang="en-US" b="1" dirty="0" err="1">
                <a:solidFill>
                  <a:schemeClr val="accent1"/>
                </a:solidFill>
                <a:effectLst/>
                <a:latin typeface="Georgia" panose="02040502050405020303" pitchFamily="18" charset="0"/>
                <a:ea typeface="Times New Roman" panose="02020603050405020304" pitchFamily="18" charset="0"/>
              </a:rPr>
              <a:t>Seria</a:t>
            </a:r>
            <a:r>
              <a:rPr lang="en-US" b="1" dirty="0">
                <a:solidFill>
                  <a:schemeClr val="accent1"/>
                </a:solidFill>
                <a:effectLst/>
                <a:latin typeface="Georgia" panose="02040502050405020303" pitchFamily="18" charset="0"/>
                <a:ea typeface="Times New Roman" panose="02020603050405020304" pitchFamily="18" charset="0"/>
              </a:rPr>
              <a:t> O Nr. 6909 din data de  31.05.2021/ </a:t>
            </a:r>
            <a:r>
              <a:rPr lang="en-US" dirty="0" err="1">
                <a:solidFill>
                  <a:srgbClr val="000000"/>
                </a:solidFill>
                <a:effectLst/>
                <a:latin typeface="Georgia" panose="02040502050405020303" pitchFamily="18" charset="0"/>
                <a:ea typeface="Times New Roman" panose="02020603050405020304" pitchFamily="18" charset="0"/>
              </a:rPr>
              <a:t>și</a:t>
            </a:r>
            <a:r>
              <a:rPr lang="en-US" dirty="0">
                <a:solidFill>
                  <a:srgbClr val="000000"/>
                </a:solidFill>
                <a:effectLst/>
                <a:latin typeface="Georgia" panose="02040502050405020303" pitchFamily="18" charset="0"/>
                <a:ea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rPr>
              <a:t>poate</a:t>
            </a:r>
            <a:r>
              <a:rPr lang="en-US" dirty="0">
                <a:solidFill>
                  <a:srgbClr val="000000"/>
                </a:solidFill>
                <a:effectLst/>
                <a:latin typeface="Georgia" panose="02040502050405020303" pitchFamily="18" charset="0"/>
                <a:ea typeface="Times New Roman" panose="02020603050405020304" pitchFamily="18" charset="0"/>
              </a:rPr>
              <a:t> fi </a:t>
            </a:r>
            <a:r>
              <a:rPr lang="en-US" dirty="0" err="1">
                <a:solidFill>
                  <a:srgbClr val="000000"/>
                </a:solidFill>
                <a:effectLst/>
                <a:latin typeface="Georgia" panose="02040502050405020303" pitchFamily="18" charset="0"/>
                <a:ea typeface="Times New Roman" panose="02020603050405020304" pitchFamily="18" charset="0"/>
              </a:rPr>
              <a:t>utilizat</a:t>
            </a:r>
            <a:r>
              <a:rPr lang="en-US" dirty="0">
                <a:solidFill>
                  <a:srgbClr val="000000"/>
                </a:solidFill>
                <a:effectLst/>
                <a:latin typeface="Georgia" panose="02040502050405020303" pitchFamily="18" charset="0"/>
                <a:ea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rPr>
              <a:t>exclusiv</a:t>
            </a:r>
            <a:r>
              <a:rPr lang="en-US" dirty="0">
                <a:solidFill>
                  <a:srgbClr val="000000"/>
                </a:solidFill>
                <a:effectLst/>
                <a:latin typeface="Georgia" panose="02040502050405020303" pitchFamily="18" charset="0"/>
                <a:ea typeface="Times New Roman" panose="02020603050405020304" pitchFamily="18" charset="0"/>
              </a:rPr>
              <a:t> in </a:t>
            </a:r>
            <a:r>
              <a:rPr lang="en-US" dirty="0" err="1">
                <a:solidFill>
                  <a:srgbClr val="000000"/>
                </a:solidFill>
                <a:effectLst/>
                <a:latin typeface="Georgia" panose="02040502050405020303" pitchFamily="18" charset="0"/>
                <a:ea typeface="Times New Roman" panose="02020603050405020304" pitchFamily="18" charset="0"/>
              </a:rPr>
              <a:t>conditiile</a:t>
            </a:r>
            <a:r>
              <a:rPr lang="en-US" dirty="0">
                <a:solidFill>
                  <a:srgbClr val="000000"/>
                </a:solidFill>
                <a:effectLst/>
                <a:latin typeface="Georgia" panose="02040502050405020303" pitchFamily="18" charset="0"/>
                <a:ea typeface="Times New Roman" panose="02020603050405020304" pitchFamily="18" charset="0"/>
              </a:rPr>
              <a:t> </a:t>
            </a:r>
            <a:r>
              <a:rPr lang="en-US" dirty="0" err="1">
                <a:solidFill>
                  <a:srgbClr val="000000"/>
                </a:solidFill>
                <a:effectLst/>
                <a:latin typeface="Georgia" panose="02040502050405020303" pitchFamily="18" charset="0"/>
                <a:ea typeface="Times New Roman" panose="02020603050405020304" pitchFamily="18" charset="0"/>
              </a:rPr>
              <a:t>dreptului</a:t>
            </a:r>
            <a:r>
              <a:rPr lang="en-US" dirty="0">
                <a:solidFill>
                  <a:srgbClr val="000000"/>
                </a:solidFill>
                <a:effectLst/>
                <a:latin typeface="Georgia" panose="02040502050405020303" pitchFamily="18" charset="0"/>
                <a:ea typeface="Times New Roman" panose="02020603050405020304" pitchFamily="18" charset="0"/>
              </a:rPr>
              <a:t> de </a:t>
            </a:r>
            <a:r>
              <a:rPr lang="en-US" dirty="0" err="1">
                <a:solidFill>
                  <a:srgbClr val="000000"/>
                </a:solidFill>
                <a:effectLst/>
                <a:latin typeface="Georgia" panose="02040502050405020303" pitchFamily="18" charset="0"/>
                <a:ea typeface="Times New Roman" panose="02020603050405020304" pitchFamily="18" charset="0"/>
              </a:rPr>
              <a:t>autor</a:t>
            </a:r>
            <a:r>
              <a:rPr lang="en-US" dirty="0">
                <a:solidFill>
                  <a:srgbClr val="000000"/>
                </a:solidFill>
                <a:effectLst/>
                <a:latin typeface="Georgia" panose="02040502050405020303" pitchFamily="18" charset="0"/>
                <a:ea typeface="Times New Roman" panose="02020603050405020304" pitchFamily="18" charset="0"/>
              </a:rPr>
              <a:t>.</a:t>
            </a:r>
            <a:r>
              <a:rPr lang="en-MD" dirty="0">
                <a:effectLst/>
                <a:latin typeface="Georgia" panose="02040502050405020303" pitchFamily="18" charset="0"/>
              </a:rPr>
              <a:t> </a:t>
            </a:r>
            <a:endParaRPr lang="en-MD" dirty="0">
              <a:latin typeface="Georgia" panose="02040502050405020303" pitchFamily="18" charset="0"/>
            </a:endParaRPr>
          </a:p>
        </p:txBody>
      </p:sp>
    </p:spTree>
    <p:extLst>
      <p:ext uri="{BB962C8B-B14F-4D97-AF65-F5344CB8AC3E}">
        <p14:creationId xmlns:p14="http://schemas.microsoft.com/office/powerpoint/2010/main" val="228433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1" y="685800"/>
            <a:ext cx="10630111" cy="5697071"/>
          </a:xfrm>
        </p:spPr>
        <p:txBody>
          <a:bodyPr/>
          <a:lstStyle/>
          <a:p>
            <a:pPr marL="0" indent="0" algn="ctr">
              <a:buNone/>
            </a:pPr>
            <a:r>
              <a:rPr lang="en-US" altLang="ru-RU" sz="2800" b="1" dirty="0">
                <a:solidFill>
                  <a:schemeClr val="bg2"/>
                </a:solidFill>
                <a:latin typeface="Georgia" panose="02040502050405020303" pitchFamily="18" charset="0"/>
              </a:rPr>
              <a:t>VĂ MULȚUMESC PENTRU ATENȚIE</a:t>
            </a:r>
          </a:p>
          <a:p>
            <a:pPr marL="0" indent="0" algn="ctr">
              <a:buNone/>
            </a:pPr>
            <a:r>
              <a:rPr lang="en-US" altLang="ru-RU" sz="2800" b="1" dirty="0">
                <a:solidFill>
                  <a:srgbClr val="002060"/>
                </a:solidFill>
                <a:latin typeface="Georgia" panose="02040502050405020303" pitchFamily="18" charset="0"/>
              </a:rPr>
              <a:t>Avocat, Natalia BALABAN</a:t>
            </a:r>
            <a:endParaRPr lang="en-US" altLang="ru-RU" sz="4400" b="1" dirty="0">
              <a:solidFill>
                <a:srgbClr val="002060"/>
              </a:solidFill>
              <a:latin typeface="Georgia" panose="02040502050405020303" pitchFamily="18" charset="0"/>
            </a:endParaRPr>
          </a:p>
          <a:p>
            <a:pPr marL="0" indent="0" algn="ctr">
              <a:buNone/>
            </a:pPr>
            <a:br>
              <a:rPr lang="en-US" altLang="ru-RU" sz="4400" b="1" dirty="0">
                <a:solidFill>
                  <a:srgbClr val="002060"/>
                </a:solidFill>
                <a:latin typeface="Georgia" panose="02040502050405020303" pitchFamily="18" charset="0"/>
              </a:rPr>
            </a:br>
            <a:r>
              <a:rPr lang="en-US" altLang="en-MD" sz="1800" dirty="0">
                <a:solidFill>
                  <a:srgbClr val="002060"/>
                </a:solidFill>
                <a:latin typeface="Georgia" panose="02040502050405020303" pitchFamily="18" charset="0"/>
                <a:ea typeface="Georgia" panose="02040502050405020303" pitchFamily="18" charset="0"/>
                <a:cs typeface="Georgia" panose="02040502050405020303" pitchFamily="18" charset="0"/>
              </a:rPr>
              <a:t>Avocat/Attorney-at-Law, Managing Partner| Balaban &amp; Partners </a:t>
            </a:r>
            <a:br>
              <a:rPr lang="en-US" altLang="en-MD" sz="1800" dirty="0">
                <a:solidFill>
                  <a:srgbClr val="002060"/>
                </a:solidFill>
                <a:latin typeface="Georgia" panose="02040502050405020303" pitchFamily="18" charset="0"/>
                <a:ea typeface="Georgia" panose="02040502050405020303" pitchFamily="18" charset="0"/>
                <a:cs typeface="Georgia" panose="02040502050405020303" pitchFamily="18" charset="0"/>
              </a:rPr>
            </a:br>
            <a:r>
              <a:rPr lang="en-US" altLang="en-MD" sz="1800" dirty="0">
                <a:solidFill>
                  <a:srgbClr val="002060"/>
                </a:solidFill>
                <a:latin typeface="Georgia" panose="02040502050405020303" pitchFamily="18" charset="0"/>
                <a:ea typeface="Georgia" panose="02040502050405020303" pitchFamily="18" charset="0"/>
                <a:cs typeface="Georgia" panose="02040502050405020303" pitchFamily="18" charset="0"/>
              </a:rPr>
              <a:t>Str. </a:t>
            </a:r>
            <a:r>
              <a:rPr lang="en-US" altLang="en-MD" sz="1800" dirty="0" err="1">
                <a:solidFill>
                  <a:srgbClr val="002060"/>
                </a:solidFill>
                <a:latin typeface="Georgia" panose="02040502050405020303" pitchFamily="18" charset="0"/>
                <a:ea typeface="Georgia" panose="02040502050405020303" pitchFamily="18" charset="0"/>
                <a:cs typeface="Georgia" panose="02040502050405020303" pitchFamily="18" charset="0"/>
              </a:rPr>
              <a:t>Armeneasca</a:t>
            </a:r>
            <a:r>
              <a:rPr lang="en-US" altLang="en-MD" sz="1800" dirty="0">
                <a:solidFill>
                  <a:srgbClr val="002060"/>
                </a:solidFill>
                <a:latin typeface="Georgia" panose="02040502050405020303" pitchFamily="18" charset="0"/>
                <a:ea typeface="Georgia" panose="02040502050405020303" pitchFamily="18" charset="0"/>
                <a:cs typeface="Georgia" panose="02040502050405020303" pitchFamily="18" charset="0"/>
              </a:rPr>
              <a:t> nr. 44/2, Mun. </a:t>
            </a:r>
            <a:r>
              <a:rPr lang="en-US" altLang="en-MD" sz="1800" dirty="0" err="1">
                <a:solidFill>
                  <a:srgbClr val="002060"/>
                </a:solidFill>
                <a:latin typeface="Georgia" panose="02040502050405020303" pitchFamily="18" charset="0"/>
                <a:ea typeface="Georgia" panose="02040502050405020303" pitchFamily="18" charset="0"/>
                <a:cs typeface="Georgia" panose="02040502050405020303" pitchFamily="18" charset="0"/>
              </a:rPr>
              <a:t>Chisinãu</a:t>
            </a:r>
            <a:r>
              <a:rPr lang="en-US" altLang="en-MD" sz="1800" dirty="0">
                <a:solidFill>
                  <a:srgbClr val="002060"/>
                </a:solidFill>
                <a:latin typeface="Georgia" panose="02040502050405020303" pitchFamily="18" charset="0"/>
                <a:ea typeface="Georgia" panose="02040502050405020303" pitchFamily="18" charset="0"/>
                <a:cs typeface="Georgia" panose="02040502050405020303" pitchFamily="18" charset="0"/>
              </a:rPr>
              <a:t>, Rep. Moldova, MD 2012</a:t>
            </a:r>
            <a:br>
              <a:rPr lang="en-US" altLang="en-MD" sz="1800" dirty="0">
                <a:solidFill>
                  <a:srgbClr val="002060"/>
                </a:solidFill>
                <a:latin typeface="Georgia" panose="02040502050405020303" pitchFamily="18" charset="0"/>
                <a:ea typeface="Georgia" panose="02040502050405020303" pitchFamily="18" charset="0"/>
                <a:cs typeface="Georgia" panose="02040502050405020303" pitchFamily="18" charset="0"/>
              </a:rPr>
            </a:br>
            <a:br>
              <a:rPr lang="en-US" altLang="en-MD" sz="1800" dirty="0">
                <a:solidFill>
                  <a:srgbClr val="002060"/>
                </a:solidFill>
                <a:latin typeface="Georgia" panose="02040502050405020303" pitchFamily="18" charset="0"/>
                <a:ea typeface="Georgia" panose="02040502050405020303" pitchFamily="18" charset="0"/>
                <a:cs typeface="Georgia" panose="02040502050405020303" pitchFamily="18" charset="0"/>
              </a:rPr>
            </a:br>
            <a:r>
              <a:rPr lang="en-US" altLang="en-MD" sz="1800" dirty="0">
                <a:solidFill>
                  <a:srgbClr val="002060"/>
                </a:solidFill>
                <a:latin typeface="Georgia" panose="02040502050405020303" pitchFamily="18" charset="0"/>
                <a:ea typeface="Georgia" panose="02040502050405020303" pitchFamily="18" charset="0"/>
                <a:cs typeface="Georgia" panose="02040502050405020303" pitchFamily="18" charset="0"/>
              </a:rPr>
              <a:t>Tel:</a:t>
            </a:r>
            <a:r>
              <a:rPr lang="is-IS" altLang="en-MD" sz="1800" dirty="0">
                <a:solidFill>
                  <a:srgbClr val="002060"/>
                </a:solidFill>
              </a:rPr>
              <a:t>+ 373 791 55557</a:t>
            </a:r>
            <a:br>
              <a:rPr lang="en-US" altLang="en-MD" sz="1800" dirty="0">
                <a:solidFill>
                  <a:srgbClr val="002060"/>
                </a:solidFill>
                <a:latin typeface="Georgia" panose="02040502050405020303" pitchFamily="18" charset="0"/>
                <a:ea typeface="Georgia" panose="02040502050405020303" pitchFamily="18" charset="0"/>
                <a:cs typeface="Georgia" panose="02040502050405020303" pitchFamily="18" charset="0"/>
              </a:rPr>
            </a:br>
            <a:r>
              <a:rPr lang="en-US" altLang="en-MD" sz="1800" dirty="0">
                <a:solidFill>
                  <a:srgbClr val="002060"/>
                </a:solidFill>
                <a:latin typeface="Georgia" panose="02040502050405020303" pitchFamily="18" charset="0"/>
                <a:ea typeface="Georgia" panose="02040502050405020303" pitchFamily="18" charset="0"/>
                <a:cs typeface="Georgia" panose="02040502050405020303" pitchFamily="18" charset="0"/>
              </a:rPr>
              <a:t>e-mail: </a:t>
            </a:r>
            <a:r>
              <a:rPr lang="en-US" altLang="en-MD" sz="1800" dirty="0" err="1">
                <a:solidFill>
                  <a:srgbClr val="002060"/>
                </a:solidFill>
              </a:rPr>
              <a:t>natalia.balaban@balaban.md</a:t>
            </a:r>
            <a:br>
              <a:rPr lang="en-US" altLang="en-MD" sz="1800" dirty="0"/>
            </a:br>
            <a:r>
              <a:rPr lang="en-US" altLang="en-MD" sz="1800" dirty="0">
                <a:hlinkClick r:id="rId2"/>
              </a:rPr>
              <a:t>www.balaban.md</a:t>
            </a:r>
            <a:endParaRPr lang="en-MD" sz="1800" dirty="0"/>
          </a:p>
          <a:p>
            <a:pPr marL="0" indent="0" algn="ctr">
              <a:buNone/>
            </a:pPr>
            <a:endParaRPr lang="ru-RU" dirty="0"/>
          </a:p>
        </p:txBody>
      </p:sp>
    </p:spTree>
    <p:extLst>
      <p:ext uri="{BB962C8B-B14F-4D97-AF65-F5344CB8AC3E}">
        <p14:creationId xmlns:p14="http://schemas.microsoft.com/office/powerpoint/2010/main" val="303627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22"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7" name="Rectangle 17">
            <a:extLst>
              <a:ext uri="{FF2B5EF4-FFF2-40B4-BE49-F238E27FC236}">
                <a16:creationId xmlns:a16="http://schemas.microsoft.com/office/drawing/2014/main" id="{EB88142C-D3C4-43DC-A844-A7D9ECB0F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3175" y="91546"/>
            <a:ext cx="5951007" cy="6766454"/>
          </a:xfrm>
        </p:spPr>
        <p:txBody>
          <a:bodyPr vert="horz" lIns="91440" tIns="45720" rIns="91440" bIns="45720" rtlCol="0" anchor="ctr">
            <a:normAutofit/>
          </a:bodyPr>
          <a:lstStyle/>
          <a:p>
            <a:pPr marL="285750" indent="-285750">
              <a:lnSpc>
                <a:spcPct val="90000"/>
              </a:lnSpc>
              <a:buFont typeface="Arial" panose="020B0604020202020204" pitchFamily="34" charset="0"/>
              <a:buChar char="•"/>
            </a:pPr>
            <a:r>
              <a:rPr lang="ro-RO" sz="1800" dirty="0">
                <a:solidFill>
                  <a:srgbClr val="002060"/>
                </a:solidFill>
                <a:latin typeface="Georgia" panose="02040502050405020303" pitchFamily="18" charset="0"/>
              </a:rPr>
              <a:t>Proiectul </a:t>
            </a:r>
            <a:r>
              <a:rPr lang="ro-MD" sz="1800" dirty="0">
                <a:solidFill>
                  <a:srgbClr val="002060"/>
                </a:solidFill>
                <a:latin typeface="Georgia" panose="02040502050405020303" pitchFamily="18" charset="0"/>
              </a:rPr>
              <a:t>D</a:t>
            </a:r>
            <a:r>
              <a:rPr lang="ro-RO" sz="1800" dirty="0" err="1">
                <a:solidFill>
                  <a:srgbClr val="002060"/>
                </a:solidFill>
                <a:latin typeface="Georgia" panose="02040502050405020303" pitchFamily="18" charset="0"/>
              </a:rPr>
              <a:t>igitalizarii</a:t>
            </a:r>
            <a:r>
              <a:rPr lang="ro-RO" sz="1800" dirty="0">
                <a:solidFill>
                  <a:srgbClr val="002060"/>
                </a:solidFill>
                <a:latin typeface="Georgia" panose="02040502050405020303" pitchFamily="18" charset="0"/>
              </a:rPr>
              <a:t> Uniunii Avocaților din Republica Moldova vine din necesitatea unei transformări digitale a sectorului justiției, menționând obiectivul </a:t>
            </a:r>
            <a:r>
              <a:rPr lang="ro-RO" sz="1800" b="1" dirty="0">
                <a:solidFill>
                  <a:srgbClr val="002060"/>
                </a:solidFill>
                <a:latin typeface="Georgia" panose="02040502050405020303" pitchFamily="18" charset="0"/>
              </a:rPr>
              <a:t>„îmbunătățirii accesului la justiție, precum și a eficienței și calității serviciilor publice </a:t>
            </a:r>
            <a:r>
              <a:rPr lang="ro-RO" sz="1800" dirty="0">
                <a:solidFill>
                  <a:srgbClr val="002060"/>
                </a:solidFill>
                <a:latin typeface="Georgia" panose="02040502050405020303" pitchFamily="18" charset="0"/>
              </a:rPr>
              <a:t>printr-o reducere a obstacole birocratice care împiedică accesul, reproiectarea și digitalizarea serviciilor și alinierea capabilităților personalului la un nou model de servicii digitale centrat pe cetățean.</a:t>
            </a:r>
            <a:br>
              <a:rPr lang="ro-RO" sz="1800" dirty="0">
                <a:solidFill>
                  <a:srgbClr val="002060"/>
                </a:solidFill>
                <a:latin typeface="Georgia" panose="02040502050405020303" pitchFamily="18" charset="0"/>
              </a:rPr>
            </a:br>
            <a:br>
              <a:rPr lang="ro-RO" sz="1800" dirty="0">
                <a:solidFill>
                  <a:srgbClr val="002060"/>
                </a:solidFill>
                <a:latin typeface="Georgia" panose="02040502050405020303" pitchFamily="18" charset="0"/>
              </a:rPr>
            </a:br>
            <a:br>
              <a:rPr lang="ro-RO" sz="1800" dirty="0">
                <a:solidFill>
                  <a:srgbClr val="002060"/>
                </a:solidFill>
                <a:latin typeface="Georgia" panose="02040502050405020303" pitchFamily="18" charset="0"/>
              </a:rPr>
            </a:br>
            <a:r>
              <a:rPr lang="ro-RO" sz="1800" dirty="0">
                <a:solidFill>
                  <a:srgbClr val="002060"/>
                </a:solidFill>
                <a:latin typeface="Georgia" panose="02040502050405020303" pitchFamily="18" charset="0"/>
              </a:rPr>
              <a:t>țara a început să transfere serviciile juridice, sociale și publice către online.</a:t>
            </a:r>
            <a:r>
              <a:rPr lang="ro-RO" sz="1800" baseline="30000" dirty="0">
                <a:solidFill>
                  <a:srgbClr val="002060"/>
                </a:solidFill>
                <a:latin typeface="Georgia" panose="02040502050405020303" pitchFamily="18" charset="0"/>
              </a:rPr>
              <a:t> </a:t>
            </a:r>
            <a:r>
              <a:rPr lang="ro-RO" sz="1800" dirty="0">
                <a:solidFill>
                  <a:srgbClr val="002060"/>
                </a:solidFill>
                <a:latin typeface="Georgia" panose="02040502050405020303" pitchFamily="18" charset="0"/>
              </a:rPr>
              <a:t>Se așteaptă ca digitalizarea accelerată să creeze modele de afaceri și oportunități pentru saltul digital în industriile și guvernanța tradițională.</a:t>
            </a:r>
            <a:r>
              <a:rPr lang="en-US" sz="1800" dirty="0">
                <a:solidFill>
                  <a:srgbClr val="002060"/>
                </a:solidFill>
                <a:latin typeface="Georgia" panose="02040502050405020303" pitchFamily="18" charset="0"/>
              </a:rPr>
              <a:t>  </a:t>
            </a:r>
            <a:br>
              <a:rPr lang="en-MD" sz="1600" dirty="0">
                <a:solidFill>
                  <a:srgbClr val="002060"/>
                </a:solidFill>
                <a:latin typeface="Georgia" panose="02040502050405020303" pitchFamily="18" charset="0"/>
              </a:rPr>
            </a:br>
            <a:br>
              <a:rPr lang="en-MD" sz="1600" dirty="0">
                <a:solidFill>
                  <a:srgbClr val="002060"/>
                </a:solidFill>
                <a:latin typeface="Georgia" panose="02040502050405020303" pitchFamily="18" charset="0"/>
              </a:rPr>
            </a:br>
            <a:br>
              <a:rPr lang="en-US" sz="1600" dirty="0">
                <a:solidFill>
                  <a:srgbClr val="002060"/>
                </a:solidFill>
                <a:latin typeface="Georgia" panose="02040502050405020303" pitchFamily="18" charset="0"/>
              </a:rPr>
            </a:br>
            <a:endParaRPr lang="en-US" sz="1600" dirty="0">
              <a:solidFill>
                <a:srgbClr val="002060"/>
              </a:solidFill>
              <a:latin typeface="Georgia" panose="02040502050405020303" pitchFamily="18" charset="0"/>
            </a:endParaRPr>
          </a:p>
        </p:txBody>
      </p:sp>
      <p:sp>
        <p:nvSpPr>
          <p:cNvPr id="28" name="Rectangle 19">
            <a:extLst>
              <a:ext uri="{FF2B5EF4-FFF2-40B4-BE49-F238E27FC236}">
                <a16:creationId xmlns:a16="http://schemas.microsoft.com/office/drawing/2014/main" id="{416DC9EF-092A-4FEF-8A40-0E509CA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Объект 2"/>
          <p:cNvSpPr>
            <a:spLocks noGrp="1"/>
          </p:cNvSpPr>
          <p:nvPr>
            <p:ph idx="1"/>
          </p:nvPr>
        </p:nvSpPr>
        <p:spPr>
          <a:xfrm>
            <a:off x="6491624" y="228601"/>
            <a:ext cx="5287999" cy="1722230"/>
          </a:xfrm>
        </p:spPr>
        <p:txBody>
          <a:bodyPr vert="horz" lIns="91440" tIns="45720" rIns="91440" bIns="45720" rtlCol="0" anchor="ctr">
            <a:normAutofit/>
          </a:bodyPr>
          <a:lstStyle/>
          <a:p>
            <a:pPr marL="0" indent="0">
              <a:buNone/>
            </a:pPr>
            <a:r>
              <a:rPr lang="ro-RO" b="1" dirty="0">
                <a:solidFill>
                  <a:srgbClr val="002060"/>
                </a:solidFill>
                <a:effectLst/>
                <a:latin typeface="Times New Roman" panose="02020603050405020304" pitchFamily="18" charset="0"/>
                <a:ea typeface="Calibri" panose="020F0502020204030204" pitchFamily="34" charset="0"/>
              </a:rPr>
              <a:t>În contextul tendințelor de digitalizare naționale și globale, s-au constatat o serie de deficiențe și în funcționarea internă a instituției avocaților, dar și în funcționarea instituțiilor publice din Republica Moldova.</a:t>
            </a:r>
            <a:endParaRPr lang="en-US" b="1" dirty="0">
              <a:solidFill>
                <a:srgbClr val="002060"/>
              </a:solidFill>
            </a:endParaRPr>
          </a:p>
        </p:txBody>
      </p:sp>
      <p:pic>
        <p:nvPicPr>
          <p:cNvPr id="4" name="Рисунок 5">
            <a:extLst>
              <a:ext uri="{FF2B5EF4-FFF2-40B4-BE49-F238E27FC236}">
                <a16:creationId xmlns:a16="http://schemas.microsoft.com/office/drawing/2014/main" id="{F217BC5C-D264-3D15-A850-1C4C040D18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2251" y="2527686"/>
            <a:ext cx="4176652" cy="4176652"/>
          </a:xfrm>
          <a:prstGeom prst="rect">
            <a:avLst/>
          </a:prstGeom>
        </p:spPr>
      </p:pic>
    </p:spTree>
    <p:extLst>
      <p:ext uri="{BB962C8B-B14F-4D97-AF65-F5344CB8AC3E}">
        <p14:creationId xmlns:p14="http://schemas.microsoft.com/office/powerpoint/2010/main" val="3111522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0" y="114302"/>
            <a:ext cx="11323057" cy="1427628"/>
          </a:xfrm>
        </p:spPr>
        <p:txBody>
          <a:bodyPr>
            <a:noAutofit/>
          </a:bodyPr>
          <a:lstStyle/>
          <a:p>
            <a:br>
              <a:rPr lang="ro-RO" sz="24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br>
            <a:r>
              <a:rPr lang="ro-RO" sz="24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Scopul acestui proiect este asigurarea operabilității profesionale a UAM, </a:t>
            </a:r>
            <a:r>
              <a:rPr lang="ro-RO" sz="2400"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aport in </a:t>
            </a:r>
            <a:r>
              <a:rPr lang="ro-RO" sz="24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dezvoltarea sistematizării e-justiției</a:t>
            </a:r>
            <a:br>
              <a:rPr lang="en-MD" sz="1800" dirty="0">
                <a:effectLst/>
                <a:latin typeface="Calibri" panose="020F0502020204030204" pitchFamily="34" charset="0"/>
                <a:ea typeface="Calibri" panose="020F0502020204030204" pitchFamily="34" charset="0"/>
                <a:cs typeface="Times New Roman" panose="02020603050405020304" pitchFamily="18" charset="0"/>
              </a:rPr>
            </a:br>
            <a:br>
              <a:rPr lang="ru-RU" sz="1800" dirty="0"/>
            </a:br>
            <a:br>
              <a:rPr lang="ru-RU" sz="1800" dirty="0">
                <a:solidFill>
                  <a:schemeClr val="bg1"/>
                </a:solidFill>
                <a:latin typeface="Times New Roman" panose="02020603050405020304" pitchFamily="18" charset="0"/>
                <a:cs typeface="Times New Roman" panose="02020603050405020304" pitchFamily="18" charset="0"/>
              </a:rPr>
            </a:br>
            <a:endParaRPr lang="ru-RU" sz="1800"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211" y="1541929"/>
            <a:ext cx="8645527" cy="4966447"/>
          </a:xfrm>
        </p:spPr>
        <p:txBody>
          <a:bodyPr>
            <a:normAutofit fontScale="92500"/>
          </a:bodyPr>
          <a:lstStyle/>
          <a:p>
            <a:pPr marL="0" indent="0" algn="just">
              <a:buNone/>
            </a:pPr>
            <a:r>
              <a:rPr lang="en-US" sz="2400" b="1" cap="all"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FACTORI DE SUCCES </a:t>
            </a:r>
            <a:r>
              <a:rPr lang="ro-RO" sz="24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t>
            </a:r>
          </a:p>
          <a:p>
            <a:pPr marL="0" indent="0" algn="just">
              <a:buNone/>
            </a:pPr>
            <a:endParaRPr lang="ro-RO" sz="24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gn="just">
              <a:lnSpc>
                <a:spcPct val="115000"/>
              </a:lnSpc>
              <a:buClr>
                <a:srgbClr val="006695"/>
              </a:buClr>
              <a:buFont typeface="Wingdings" pitchFamily="2" charset="2"/>
              <a:buChar char=""/>
            </a:pP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spori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transparența</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și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responsabilitatea</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în</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administrarea</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justiției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p>
          <a:p>
            <a:pPr marL="342900" lvl="0" indent="-342900" algn="just">
              <a:lnSpc>
                <a:spcPct val="115000"/>
              </a:lnSpc>
              <a:buClr>
                <a:srgbClr val="006695"/>
              </a:buClr>
              <a:buFont typeface="Wingdings" pitchFamily="2" charset="2"/>
              <a:buChar char=""/>
            </a:pPr>
            <a:endPar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gn="just">
              <a:lnSpc>
                <a:spcPct val="115000"/>
              </a:lnSpc>
              <a:buClr>
                <a:srgbClr val="006695"/>
              </a:buClr>
              <a:buFont typeface="Wingdings" pitchFamily="2" charset="2"/>
              <a:buChar char=""/>
            </a:pP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consolida</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încrederea</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publicului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în</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instituțiile</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de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drept</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oferind</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acces</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la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informații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și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publicând</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rezultatele</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acivității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instanțelor</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judecătorești</a:t>
            </a:r>
            <a:r>
              <a:rPr lang="en-CA"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p>
          <a:p>
            <a:pPr marL="342900" lvl="0" indent="-342900" algn="just">
              <a:lnSpc>
                <a:spcPct val="115000"/>
              </a:lnSpc>
              <a:buClr>
                <a:srgbClr val="006695"/>
              </a:buClr>
              <a:buFont typeface="Wingdings" pitchFamily="2" charset="2"/>
              <a:buChar char=""/>
            </a:pPr>
            <a:endPar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gn="just">
              <a:lnSpc>
                <a:spcPct val="115000"/>
              </a:lnSpc>
              <a:buClr>
                <a:srgbClr val="006695"/>
              </a:buClr>
              <a:buFont typeface="Wingdings" pitchFamily="2" charset="2"/>
              <a:buChar char=""/>
            </a:pP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spori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încrederea</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publicului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în</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corectitudinea</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și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competența</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instituțiilor</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de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drept</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prin</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dezvoltarea</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metodelor</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de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reglementare</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și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profesionalizare</a:t>
            </a:r>
            <a:r>
              <a:rPr lang="en-US"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latin typeface="Georgia" panose="02040502050405020303" pitchFamily="18" charset="0"/>
                <a:ea typeface="Calibri" panose="020F0502020204030204" pitchFamily="34" charset="0"/>
                <a:cs typeface="Times New Roman" panose="02020603050405020304" pitchFamily="18" charset="0"/>
              </a:rPr>
              <a:t>prin</a:t>
            </a:r>
            <a:r>
              <a:rPr lang="en-US"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endParaRPr lang="ro-RO" b="1" dirty="0">
              <a:solidFill>
                <a:srgbClr val="002060"/>
              </a:solidFill>
              <a:latin typeface="Georgia" panose="02040502050405020303" pitchFamily="18" charset="0"/>
              <a:ea typeface="Times New Roman" charset="0"/>
              <a:cs typeface="Times New Roman" panose="02020603050405020304" pitchFamily="18" charset="0"/>
            </a:endParaRPr>
          </a:p>
          <a:p>
            <a:pPr marL="0" indent="0" algn="just">
              <a:buNone/>
            </a:pPr>
            <a:r>
              <a:rPr lang="ro-RO" dirty="0">
                <a:solidFill>
                  <a:srgbClr val="002060"/>
                </a:solidFill>
                <a:latin typeface="Georgia" panose="02040502050405020303" pitchFamily="18" charset="0"/>
                <a:ea typeface="Calibri" panose="020F0502020204030204" pitchFamily="34" charset="0"/>
              </a:rPr>
              <a:t>c</a:t>
            </a:r>
            <a:r>
              <a:rPr lang="ro-RO" dirty="0">
                <a:solidFill>
                  <a:srgbClr val="002060"/>
                </a:solidFill>
                <a:effectLst/>
                <a:latin typeface="Georgia" panose="02040502050405020303" pitchFamily="18" charset="0"/>
                <a:ea typeface="Calibri" panose="020F0502020204030204" pitchFamily="34" charset="0"/>
              </a:rPr>
              <a:t>rearea unui soft interoperabil integrat pentru Uniunea Avocaților din Republica Moldova</a:t>
            </a:r>
            <a:r>
              <a:rPr lang="en-MD" dirty="0">
                <a:solidFill>
                  <a:srgbClr val="002060"/>
                </a:solidFill>
                <a:effectLst/>
                <a:latin typeface="Georgia" panose="02040502050405020303" pitchFamily="18" charset="0"/>
              </a:rPr>
              <a:t> care să corespundă functionalitatii si necesitatilor existente institutiei.</a:t>
            </a:r>
            <a:endParaRPr lang="ru-RU" dirty="0">
              <a:solidFill>
                <a:srgbClr val="002060"/>
              </a:solidFill>
              <a:latin typeface="Georgia" panose="02040502050405020303" pitchFamily="18" charset="0"/>
              <a:ea typeface="Times New Roman" charset="0"/>
              <a:cs typeface="Times New Roman" charset="0"/>
            </a:endParaRPr>
          </a:p>
        </p:txBody>
      </p:sp>
    </p:spTree>
    <p:extLst>
      <p:ext uri="{BB962C8B-B14F-4D97-AF65-F5344CB8AC3E}">
        <p14:creationId xmlns:p14="http://schemas.microsoft.com/office/powerpoint/2010/main" val="142371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2" y="1362634"/>
            <a:ext cx="8534400" cy="5091953"/>
          </a:xfrm>
        </p:spPr>
        <p:txBody>
          <a:bodyPr/>
          <a:lstStyle/>
          <a:p>
            <a:pPr marL="342900" lvl="0" indent="-342900">
              <a:lnSpc>
                <a:spcPct val="115000"/>
              </a:lnSpc>
              <a:buFont typeface="Symbol" pitchFamily="2" charset="2"/>
              <a:buChar char=""/>
            </a:pPr>
            <a:r>
              <a:rPr lang="en-MD"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Organizarea Registrului Online al Avocaților (Registrul Electronic al Avocaților din Republica Moldova);</a:t>
            </a:r>
          </a:p>
          <a:p>
            <a:pPr marL="342900" lvl="0" indent="-342900">
              <a:lnSpc>
                <a:spcPct val="115000"/>
              </a:lnSpc>
              <a:buFont typeface="Symbol" pitchFamily="2" charset="2"/>
              <a:buChar char=""/>
            </a:pPr>
            <a:r>
              <a:rPr lang="en-MD"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Digitalizarea examenului de admitere la stagiul profesional în drept;</a:t>
            </a:r>
          </a:p>
          <a:p>
            <a:pPr marL="342900" lvl="0" indent="-342900">
              <a:lnSpc>
                <a:spcPct val="115000"/>
              </a:lnSpc>
              <a:buFont typeface="Symbol" pitchFamily="2" charset="2"/>
              <a:buChar char=""/>
            </a:pPr>
            <a:r>
              <a:rPr lang="en-MD"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Digitalizarea examenului de calificare pentru profesia de avocat;</a:t>
            </a:r>
          </a:p>
          <a:p>
            <a:pPr marL="342900" lvl="0" indent="-342900">
              <a:lnSpc>
                <a:spcPct val="115000"/>
              </a:lnSpc>
              <a:buFont typeface="Symbol" pitchFamily="2" charset="2"/>
              <a:buChar char=""/>
            </a:pPr>
            <a:r>
              <a:rPr lang="en-MD"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Digitalizarea proceselor din cadrul Adunarilor Generale ale Barourilor, din cadrul sedintelor Comisiilor Baroului din Republica Moldova si ale Consiliului Baroului, cu implementarea procedurilor de alegere si vot, digital in format electronic. proces;</a:t>
            </a:r>
          </a:p>
          <a:p>
            <a:pPr marL="342900" lvl="0" indent="-342900">
              <a:lnSpc>
                <a:spcPct val="115000"/>
              </a:lnSpc>
              <a:buFont typeface="Symbol" pitchFamily="2" charset="2"/>
              <a:buChar char=""/>
            </a:pPr>
            <a:r>
              <a:rPr lang="en-MD"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Digitalizarea convocarii și desfășurării ședințelor Congresului Avocaților din Republica Moldova, implementarea procedurii de alegere și vot electronic.</a:t>
            </a:r>
          </a:p>
          <a:p>
            <a:pPr marL="342900" lvl="0" indent="-342900">
              <a:lnSpc>
                <a:spcPct val="115000"/>
              </a:lnSpc>
              <a:buFont typeface="Symbol" pitchFamily="2" charset="2"/>
              <a:buChar char=""/>
            </a:pPr>
            <a:r>
              <a:rPr lang="en-MD"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Modernizarea site-ului oficial al Uniunii Avocaților din Republicia Moldova</a:t>
            </a:r>
            <a:r>
              <a:rPr lang="en-MD" sz="1800" dirty="0">
                <a:solidFill>
                  <a:srgbClr val="002060"/>
                </a:solidFill>
                <a:latin typeface="Georgia" panose="02040502050405020303" pitchFamily="18" charset="0"/>
                <a:ea typeface="Calibri" panose="020F0502020204030204" pitchFamily="34" charset="0"/>
                <a:cs typeface="Times New Roman" panose="02020603050405020304" pitchFamily="18" charset="0"/>
              </a:rPr>
              <a:t>m dar si a paginii web atasat al Centrului de Instruire.</a:t>
            </a:r>
            <a:endParaRPr lang="en-MD"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endParaRPr lang="ru-RU" dirty="0"/>
          </a:p>
        </p:txBody>
      </p:sp>
      <p:pic>
        <p:nvPicPr>
          <p:cNvPr id="4" name="Google Shape;119;p8"/>
          <p:cNvPicPr preferRelativeResize="0"/>
          <p:nvPr/>
        </p:nvPicPr>
        <p:blipFill>
          <a:blip r:embed="rId2">
            <a:alphaModFix/>
          </a:blip>
          <a:stretch>
            <a:fillRect/>
          </a:stretch>
        </p:blipFill>
        <p:spPr>
          <a:xfrm>
            <a:off x="9772074" y="172580"/>
            <a:ext cx="2419925" cy="2432075"/>
          </a:xfrm>
          <a:prstGeom prst="rect">
            <a:avLst/>
          </a:prstGeom>
          <a:noFill/>
          <a:ln>
            <a:noFill/>
          </a:ln>
        </p:spPr>
      </p:pic>
      <p:sp>
        <p:nvSpPr>
          <p:cNvPr id="2" name="TextBox 1">
            <a:extLst>
              <a:ext uri="{FF2B5EF4-FFF2-40B4-BE49-F238E27FC236}">
                <a16:creationId xmlns:a16="http://schemas.microsoft.com/office/drawing/2014/main" id="{DB3D4E4B-38B5-0B97-DE6D-755ACDB4438D}"/>
              </a:ext>
            </a:extLst>
          </p:cNvPr>
          <p:cNvSpPr txBox="1"/>
          <p:nvPr/>
        </p:nvSpPr>
        <p:spPr>
          <a:xfrm>
            <a:off x="367798" y="172580"/>
            <a:ext cx="9167228" cy="461665"/>
          </a:xfrm>
          <a:prstGeom prst="rect">
            <a:avLst/>
          </a:prstGeom>
          <a:noFill/>
        </p:spPr>
        <p:txBody>
          <a:bodyPr wrap="square" rtlCol="0">
            <a:spAutoFit/>
          </a:bodyPr>
          <a:lstStyle/>
          <a:p>
            <a:r>
              <a:rPr lang="en-MD" sz="2400" b="1" dirty="0">
                <a:solidFill>
                  <a:srgbClr val="002060"/>
                </a:solidFill>
                <a:effectLst/>
                <a:latin typeface="Georgia" panose="02040502050405020303" pitchFamily="18" charset="0"/>
                <a:ea typeface="Calibri" panose="020F0502020204030204" pitchFamily="34" charset="0"/>
              </a:rPr>
              <a:t>Proiectul Digitalizarii UAM include (dar nu se limitează):</a:t>
            </a:r>
            <a:endParaRPr lang="en-MD" sz="2400" b="1" dirty="0">
              <a:solidFill>
                <a:srgbClr val="002060"/>
              </a:solidFill>
              <a:latin typeface="Georgia" panose="02040502050405020303" pitchFamily="18" charset="0"/>
            </a:endParaRPr>
          </a:p>
        </p:txBody>
      </p:sp>
    </p:spTree>
    <p:extLst>
      <p:ext uri="{BB962C8B-B14F-4D97-AF65-F5344CB8AC3E}">
        <p14:creationId xmlns:p14="http://schemas.microsoft.com/office/powerpoint/2010/main" val="114839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2" y="1649506"/>
            <a:ext cx="10497908" cy="4697506"/>
          </a:xfrm>
        </p:spPr>
        <p:txBody>
          <a:bodyPr>
            <a:normAutofit/>
          </a:bodyPr>
          <a:lstStyle/>
          <a:p>
            <a:pPr marL="342900" lvl="0" indent="-342900">
              <a:lnSpc>
                <a:spcPct val="115000"/>
              </a:lnSpc>
              <a:buFont typeface="Symbol" pitchFamily="2" charset="2"/>
              <a:buChar char=""/>
            </a:pPr>
            <a:r>
              <a:rPr lang="ro-RO" dirty="0">
                <a:solidFill>
                  <a:srgbClr val="002060"/>
                </a:solidFill>
                <a:latin typeface="Georgia" panose="02040502050405020303" pitchFamily="18" charset="0"/>
                <a:ea typeface="Calibri" panose="020F0502020204030204" pitchFamily="34" charset="0"/>
                <a:cs typeface="Times New Roman" panose="02020603050405020304" pitchFamily="18" charset="0"/>
              </a:rPr>
              <a:t>C</a:t>
            </a:r>
            <a:r>
              <a:rPr lang="ro-RO"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onsolidarea capacității digitale a UA din Moldova pentru a asigura funcționarea transparentă a întregului sistem al Uniunii;</a:t>
            </a:r>
            <a:endPar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Symbol" pitchFamily="2" charset="2"/>
              <a:buChar char=""/>
            </a:pPr>
            <a:r>
              <a:rPr lang="ro-RO"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asistarea în continuitatea activității UAM în cazuri excepționale;</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endPar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15000"/>
              </a:lnSpc>
              <a:buFont typeface="Symbol" pitchFamily="2" charset="2"/>
              <a:buChar char=""/>
            </a:pPr>
            <a:r>
              <a:rPr lang="ro-RO"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Oferirea unei proceduri online mai efective pentru admiterea în profesia de avocat în Republica Moldova, eliminând și/sau reducând factorul online; și</a:t>
            </a:r>
            <a:endPar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15000"/>
              </a:lnSpc>
              <a:buFont typeface="Symbol" pitchFamily="2" charset="2"/>
              <a:buChar char=""/>
            </a:pPr>
            <a:r>
              <a:rPr lang="ro-RO"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Îmbunătățirea accesului la justiție prin dezvoltarea unui sistem digital public  pentru UAM.</a:t>
            </a:r>
            <a:endPar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lnSpc>
                <a:spcPct val="115000"/>
              </a:lnSpc>
              <a:buNone/>
            </a:pPr>
            <a:endParaRPr lang="en-MD"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2" name="TextBox 1">
            <a:extLst>
              <a:ext uri="{FF2B5EF4-FFF2-40B4-BE49-F238E27FC236}">
                <a16:creationId xmlns:a16="http://schemas.microsoft.com/office/drawing/2014/main" id="{15611A69-6652-30A9-C806-7E0299FBE01E}"/>
              </a:ext>
            </a:extLst>
          </p:cNvPr>
          <p:cNvSpPr txBox="1"/>
          <p:nvPr/>
        </p:nvSpPr>
        <p:spPr>
          <a:xfrm>
            <a:off x="1147482" y="681318"/>
            <a:ext cx="9143999" cy="738664"/>
          </a:xfrm>
          <a:prstGeom prst="rect">
            <a:avLst/>
          </a:prstGeom>
          <a:noFill/>
        </p:spPr>
        <p:txBody>
          <a:bodyPr wrap="square" rtlCol="0">
            <a:spAutoFit/>
          </a:bodyPr>
          <a:lstStyle/>
          <a:p>
            <a:r>
              <a:rPr lang="en-MD" sz="2400"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O</a:t>
            </a:r>
            <a:r>
              <a:rPr lang="en-MD" sz="24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biectivele proiectului urmăresc:</a:t>
            </a:r>
          </a:p>
          <a:p>
            <a:endParaRPr lang="en-MD" dirty="0"/>
          </a:p>
        </p:txBody>
      </p:sp>
    </p:spTree>
    <p:extLst>
      <p:ext uri="{BB962C8B-B14F-4D97-AF65-F5344CB8AC3E}">
        <p14:creationId xmlns:p14="http://schemas.microsoft.com/office/powerpoint/2010/main" val="158426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0659" y="1270936"/>
            <a:ext cx="10506635" cy="4766308"/>
          </a:xfrm>
        </p:spPr>
        <p:txBody>
          <a:bodyPr>
            <a:normAutofit fontScale="85000" lnSpcReduction="10000"/>
          </a:bodyPr>
          <a:lstStyle/>
          <a:p>
            <a:pPr marL="342900" lvl="0" indent="-342900">
              <a:lnSpc>
                <a:spcPct val="115000"/>
              </a:lnSpc>
              <a:buFont typeface="Wingdings" pitchFamily="2" charset="2"/>
              <a:buChar char="§"/>
            </a:pPr>
            <a:endParaRPr lang="ro-RO" sz="2100" b="1" dirty="0">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Wingdings" pitchFamily="2" charset="2"/>
              <a:buChar char="§"/>
            </a:pPr>
            <a:r>
              <a:rPr lang="ro-RO" sz="2100" b="1" dirty="0">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Rezultat 1: Registrul intern al UAM pentru a colecta datele avocaților cu actualizare automată a activității UAM și a capacității profesionale.</a:t>
            </a:r>
            <a:endParaRPr lang="en-MD" sz="21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15000"/>
              </a:lnSpc>
              <a:buFont typeface="Wingdings" pitchFamily="2" charset="2"/>
              <a:buChar char="§"/>
            </a:pPr>
            <a:r>
              <a:rPr lang="ro-RO" sz="21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Rezultat 2:</a:t>
            </a:r>
            <a:r>
              <a:rPr lang="ro-RO" sz="2100" b="1" dirty="0">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 Platforma online de examinare pentru admiterea la stagiu și </a:t>
            </a:r>
            <a:r>
              <a:rPr lang="ro-RO" sz="21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posibilitatea </a:t>
            </a:r>
            <a:r>
              <a:rPr lang="ro-RO" sz="2100" b="1"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contestarii</a:t>
            </a:r>
            <a:r>
              <a:rPr lang="ro-RO" sz="21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on line.</a:t>
            </a:r>
          </a:p>
          <a:p>
            <a:pPr marL="342900" lvl="0" indent="-342900">
              <a:lnSpc>
                <a:spcPct val="115000"/>
              </a:lnSpc>
              <a:buFont typeface="Wingdings" pitchFamily="2" charset="2"/>
              <a:buChar char="§"/>
            </a:pPr>
            <a:r>
              <a:rPr lang="ro-RO" sz="21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Rezultat 3:</a:t>
            </a:r>
            <a:r>
              <a:rPr lang="ro-RO" sz="2100" b="1" dirty="0">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 Platforma online de examinare pentru admiterea în profesia de avocat; </a:t>
            </a:r>
            <a:endParaRPr lang="en-MD" sz="21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15000"/>
              </a:lnSpc>
              <a:buFont typeface="Wingdings" pitchFamily="2" charset="2"/>
              <a:buChar char="§"/>
            </a:pPr>
            <a:r>
              <a:rPr lang="ro-RO" sz="21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Rezultat  4: Platforma digitală pentru adunările din cadrul UAM</a:t>
            </a:r>
            <a:r>
              <a:rPr lang="en-MD" sz="21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p>
          <a:p>
            <a:pPr marL="342900" lvl="0" indent="-342900">
              <a:lnSpc>
                <a:spcPct val="115000"/>
              </a:lnSpc>
              <a:buFont typeface="Wingdings" pitchFamily="2" charset="2"/>
              <a:buChar char="§"/>
            </a:pPr>
            <a:r>
              <a:rPr lang="ro-RO" sz="21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Rezultat 5:</a:t>
            </a:r>
            <a:r>
              <a:rPr lang="ro-RO" sz="2100" b="1" dirty="0">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 Modernizarea site-ului web al UAM si CIA.</a:t>
            </a:r>
            <a:endParaRPr lang="en-MD" sz="21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r>
              <a:rPr lang="ro-RO" sz="2100" b="1" dirty="0">
                <a:solidFill>
                  <a:srgbClr val="002060"/>
                </a:solidFill>
                <a:effectLst/>
                <a:latin typeface="Georgia" panose="02040502050405020303" pitchFamily="18" charset="0"/>
                <a:ea typeface="Calibri" panose="020F0502020204030204" pitchFamily="34" charset="0"/>
              </a:rPr>
              <a:t>Rezultat 6: Strategia</a:t>
            </a:r>
            <a:r>
              <a:rPr lang="en-US" sz="2100" b="1" dirty="0">
                <a:solidFill>
                  <a:srgbClr val="002060"/>
                </a:solidFill>
                <a:effectLst/>
                <a:latin typeface="Georgia" panose="02040502050405020303" pitchFamily="18" charset="0"/>
                <a:ea typeface="Times New Roman" panose="02020603050405020304" pitchFamily="18" charset="0"/>
              </a:rPr>
              <a:t> de </a:t>
            </a:r>
            <a:r>
              <a:rPr lang="en-US" sz="2100" b="1" dirty="0" err="1">
                <a:solidFill>
                  <a:srgbClr val="002060"/>
                </a:solidFill>
                <a:effectLst/>
                <a:latin typeface="Georgia" panose="02040502050405020303" pitchFamily="18" charset="0"/>
                <a:ea typeface="Times New Roman" panose="02020603050405020304" pitchFamily="18" charset="0"/>
              </a:rPr>
              <a:t>comunicare</a:t>
            </a:r>
            <a:r>
              <a:rPr lang="en-US" sz="2100" b="1" dirty="0">
                <a:solidFill>
                  <a:srgbClr val="002060"/>
                </a:solidFill>
                <a:effectLst/>
                <a:latin typeface="Georgia" panose="02040502050405020303" pitchFamily="18" charset="0"/>
                <a:ea typeface="Times New Roman" panose="02020603050405020304" pitchFamily="18" charset="0"/>
              </a:rPr>
              <a:t> </a:t>
            </a:r>
            <a:r>
              <a:rPr lang="en-US" sz="2100" b="1" dirty="0" err="1">
                <a:solidFill>
                  <a:srgbClr val="002060"/>
                </a:solidFill>
                <a:effectLst/>
                <a:latin typeface="Georgia" panose="02040502050405020303" pitchFamily="18" charset="0"/>
                <a:ea typeface="Times New Roman" panose="02020603050405020304" pitchFamily="18" charset="0"/>
              </a:rPr>
              <a:t>și</a:t>
            </a:r>
            <a:r>
              <a:rPr lang="en-US" sz="2100" b="1" dirty="0">
                <a:solidFill>
                  <a:srgbClr val="002060"/>
                </a:solidFill>
                <a:effectLst/>
                <a:latin typeface="Georgia" panose="02040502050405020303" pitchFamily="18" charset="0"/>
                <a:ea typeface="Times New Roman" panose="02020603050405020304" pitchFamily="18" charset="0"/>
              </a:rPr>
              <a:t> </a:t>
            </a:r>
            <a:r>
              <a:rPr lang="en-US" sz="2100" b="1" dirty="0" err="1">
                <a:solidFill>
                  <a:srgbClr val="002060"/>
                </a:solidFill>
                <a:effectLst/>
                <a:latin typeface="Georgia" panose="02040502050405020303" pitchFamily="18" charset="0"/>
                <a:ea typeface="Times New Roman" panose="02020603050405020304" pitchFamily="18" charset="0"/>
              </a:rPr>
              <a:t>informare</a:t>
            </a:r>
            <a:r>
              <a:rPr lang="en-US" sz="2100" b="1" dirty="0">
                <a:solidFill>
                  <a:srgbClr val="002060"/>
                </a:solidFill>
                <a:effectLst/>
                <a:latin typeface="Georgia" panose="02040502050405020303" pitchFamily="18" charset="0"/>
                <a:ea typeface="Times New Roman" panose="02020603050405020304" pitchFamily="18" charset="0"/>
              </a:rPr>
              <a:t> a </a:t>
            </a:r>
            <a:r>
              <a:rPr lang="en-US" sz="2100" b="1" dirty="0" err="1">
                <a:solidFill>
                  <a:srgbClr val="002060"/>
                </a:solidFill>
                <a:effectLst/>
                <a:latin typeface="Georgia" panose="02040502050405020303" pitchFamily="18" charset="0"/>
                <a:ea typeface="Times New Roman" panose="02020603050405020304" pitchFamily="18" charset="0"/>
              </a:rPr>
              <a:t>publicului</a:t>
            </a:r>
            <a:r>
              <a:rPr lang="en-US" sz="2100" b="1" dirty="0">
                <a:solidFill>
                  <a:srgbClr val="002060"/>
                </a:solidFill>
                <a:effectLst/>
                <a:latin typeface="Georgia" panose="02040502050405020303" pitchFamily="18" charset="0"/>
                <a:ea typeface="Times New Roman" panose="02020603050405020304" pitchFamily="18" charset="0"/>
              </a:rPr>
              <a:t> cu </a:t>
            </a:r>
            <a:r>
              <a:rPr lang="en-US" sz="2100" b="1" dirty="0" err="1">
                <a:solidFill>
                  <a:srgbClr val="002060"/>
                </a:solidFill>
                <a:effectLst/>
                <a:latin typeface="Georgia" panose="02040502050405020303" pitchFamily="18" charset="0"/>
                <a:ea typeface="Times New Roman" panose="02020603050405020304" pitchFamily="18" charset="0"/>
              </a:rPr>
              <a:t>privire</a:t>
            </a:r>
            <a:r>
              <a:rPr lang="en-US" sz="2100" b="1" dirty="0">
                <a:solidFill>
                  <a:srgbClr val="002060"/>
                </a:solidFill>
                <a:effectLst/>
                <a:latin typeface="Georgia" panose="02040502050405020303" pitchFamily="18" charset="0"/>
                <a:ea typeface="Times New Roman" panose="02020603050405020304" pitchFamily="18" charset="0"/>
              </a:rPr>
              <a:t> la </a:t>
            </a:r>
            <a:r>
              <a:rPr lang="en-US" sz="2100" b="1" dirty="0" err="1">
                <a:solidFill>
                  <a:srgbClr val="002060"/>
                </a:solidFill>
                <a:effectLst/>
                <a:latin typeface="Georgia" panose="02040502050405020303" pitchFamily="18" charset="0"/>
                <a:ea typeface="Times New Roman" panose="02020603050405020304" pitchFamily="18" charset="0"/>
              </a:rPr>
              <a:t>activitățile</a:t>
            </a:r>
            <a:r>
              <a:rPr lang="en-US" sz="2100" b="1" dirty="0">
                <a:solidFill>
                  <a:srgbClr val="002060"/>
                </a:solidFill>
                <a:effectLst/>
                <a:latin typeface="Georgia" panose="02040502050405020303" pitchFamily="18" charset="0"/>
                <a:ea typeface="Times New Roman" panose="02020603050405020304" pitchFamily="18" charset="0"/>
              </a:rPr>
              <a:t> </a:t>
            </a:r>
            <a:r>
              <a:rPr lang="ro-RO" sz="2100" b="1" dirty="0">
                <a:solidFill>
                  <a:srgbClr val="002060"/>
                </a:solidFill>
                <a:effectLst/>
                <a:latin typeface="Georgia" panose="02040502050405020303" pitchFamily="18" charset="0"/>
                <a:ea typeface="Times New Roman" panose="02020603050405020304" pitchFamily="18" charset="0"/>
              </a:rPr>
              <a:t>UAM</a:t>
            </a:r>
            <a:r>
              <a:rPr lang="en-MD" sz="2100" dirty="0">
                <a:solidFill>
                  <a:srgbClr val="002060"/>
                </a:solidFill>
                <a:effectLst/>
                <a:latin typeface="Georgia" panose="02040502050405020303" pitchFamily="18" charset="0"/>
              </a:rPr>
              <a:t> </a:t>
            </a:r>
          </a:p>
          <a:p>
            <a:endParaRPr lang="en-MD" sz="2100" dirty="0">
              <a:solidFill>
                <a:srgbClr val="002060"/>
              </a:solidFill>
              <a:effectLst/>
              <a:latin typeface="Georgia" panose="02040502050405020303" pitchFamily="18" charset="0"/>
            </a:endParaRPr>
          </a:p>
          <a:p>
            <a:r>
              <a:rPr lang="en-MD" sz="21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Proiectul</a:t>
            </a:r>
            <a:r>
              <a:rPr lang="en-US"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prevede</a:t>
            </a:r>
            <a:r>
              <a:rPr lang="en-US"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si</a:t>
            </a:r>
            <a:r>
              <a:rPr lang="en-US"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posibilitatea</a:t>
            </a:r>
            <a:r>
              <a:rPr lang="en-US"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votarii</a:t>
            </a:r>
            <a:r>
              <a:rPr lang="en-US"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on line </a:t>
            </a:r>
            <a:r>
              <a:rPr lang="en-US" sz="2000" b="1"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aceasta</a:t>
            </a:r>
            <a:r>
              <a:rPr lang="en-US"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optiune</a:t>
            </a:r>
            <a:r>
              <a:rPr lang="en-US"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constituie</a:t>
            </a:r>
            <a:r>
              <a:rPr lang="en-US"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o </a:t>
            </a:r>
            <a:r>
              <a:rPr lang="en-US" sz="2000" b="1"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prioritate</a:t>
            </a:r>
            <a:r>
              <a:rPr lang="en-US"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 </a:t>
            </a:r>
            <a:r>
              <a:rPr lang="en-US" sz="2000" b="1"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institutiei</a:t>
            </a:r>
            <a:r>
              <a:rPr lang="en-US"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t>
            </a:r>
            <a:endParaRPr lang="en-MD" sz="2000" b="1" dirty="0">
              <a:solidFill>
                <a:srgbClr val="002060"/>
              </a:solidFill>
            </a:endParaRPr>
          </a:p>
          <a:p>
            <a:endParaRPr lang="ru-RU" dirty="0">
              <a:solidFill>
                <a:srgbClr val="002060"/>
              </a:solidFill>
              <a:latin typeface="Georgia" panose="02040502050405020303" pitchFamily="18" charset="0"/>
              <a:ea typeface="Times New Roman" charset="0"/>
              <a:cs typeface="Times New Roman" charset="0"/>
            </a:endParaRPr>
          </a:p>
        </p:txBody>
      </p:sp>
      <p:pic>
        <p:nvPicPr>
          <p:cNvPr id="4" name="Picture 3"/>
          <p:cNvPicPr>
            <a:picLocks noChangeAspect="1"/>
          </p:cNvPicPr>
          <p:nvPr/>
        </p:nvPicPr>
        <p:blipFill>
          <a:blip r:embed="rId2"/>
          <a:stretch>
            <a:fillRect/>
          </a:stretch>
        </p:blipFill>
        <p:spPr>
          <a:xfrm flipV="1">
            <a:off x="143436" y="151156"/>
            <a:ext cx="1864658" cy="1119780"/>
          </a:xfrm>
          <a:prstGeom prst="rect">
            <a:avLst/>
          </a:prstGeom>
        </p:spPr>
      </p:pic>
      <p:sp>
        <p:nvSpPr>
          <p:cNvPr id="5" name="TextBox 4">
            <a:extLst>
              <a:ext uri="{FF2B5EF4-FFF2-40B4-BE49-F238E27FC236}">
                <a16:creationId xmlns:a16="http://schemas.microsoft.com/office/drawing/2014/main" id="{72EB1BF8-5899-F34E-565D-AA8E5C2C7F11}"/>
              </a:ext>
            </a:extLst>
          </p:cNvPr>
          <p:cNvSpPr txBox="1"/>
          <p:nvPr/>
        </p:nvSpPr>
        <p:spPr>
          <a:xfrm>
            <a:off x="3245224" y="151157"/>
            <a:ext cx="8157882" cy="461665"/>
          </a:xfrm>
          <a:prstGeom prst="rect">
            <a:avLst/>
          </a:prstGeom>
          <a:noFill/>
        </p:spPr>
        <p:txBody>
          <a:bodyPr wrap="square" rtlCol="0">
            <a:spAutoFit/>
          </a:bodyPr>
          <a:lstStyle/>
          <a:p>
            <a:r>
              <a:rPr lang="ro-RO" sz="2400" b="1" dirty="0">
                <a:solidFill>
                  <a:srgbClr val="002060"/>
                </a:solidFill>
                <a:effectLst/>
                <a:latin typeface="Times New Roman" panose="02020603050405020304" pitchFamily="18" charset="0"/>
                <a:ea typeface="Calibri" panose="020F0502020204030204" pitchFamily="34" charset="0"/>
              </a:rPr>
              <a:t>Rezultate cheie</a:t>
            </a:r>
            <a:r>
              <a:rPr lang="en-MD" sz="2400" dirty="0">
                <a:solidFill>
                  <a:srgbClr val="002060"/>
                </a:solidFill>
                <a:effectLst/>
              </a:rPr>
              <a:t> </a:t>
            </a:r>
          </a:p>
        </p:txBody>
      </p:sp>
    </p:spTree>
    <p:extLst>
      <p:ext uri="{BB962C8B-B14F-4D97-AF65-F5344CB8AC3E}">
        <p14:creationId xmlns:p14="http://schemas.microsoft.com/office/powerpoint/2010/main" val="350708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1" y="1007606"/>
            <a:ext cx="10685195" cy="4952520"/>
          </a:xfrm>
        </p:spPr>
        <p:txBody>
          <a:bodyPr>
            <a:normAutofit/>
          </a:bodyPr>
          <a:lstStyle/>
          <a:p>
            <a:pPr marL="0" indent="0">
              <a:lnSpc>
                <a:spcPct val="115000"/>
              </a:lnSpc>
              <a:buNone/>
            </a:pPr>
            <a:endParaRPr lang="en-MD"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Centrul</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de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Instruire</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al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Uniunii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Avocaților</a:t>
            </a:r>
            <a:endPar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Symbol" pitchFamily="2" charset="2"/>
              <a:buChar char=""/>
            </a:pP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Comisia</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de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licențiere</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Uniunii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Avocaților</a:t>
            </a:r>
            <a:endPar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Symbol" pitchFamily="2" charset="2"/>
              <a:buChar char=""/>
            </a:pP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Comisia</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pentru</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etică</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și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disciplină</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 UAM</a:t>
            </a:r>
          </a:p>
          <a:p>
            <a:pPr marL="342900" lvl="0" indent="-342900" algn="just">
              <a:lnSpc>
                <a:spcPct val="115000"/>
              </a:lnSpc>
              <a:buFont typeface="Symbol" pitchFamily="2" charset="2"/>
              <a:buChar char=""/>
            </a:pPr>
            <a:r>
              <a:rPr lang="en-US" dirty="0" err="1">
                <a:solidFill>
                  <a:srgbClr val="002060"/>
                </a:solidFill>
                <a:latin typeface="Georgia" panose="02040502050405020303" pitchFamily="18" charset="0"/>
                <a:ea typeface="Calibri" panose="020F0502020204030204" pitchFamily="34" charset="0"/>
                <a:cs typeface="Times New Roman" panose="02020603050405020304" pitchFamily="18" charset="0"/>
              </a:rPr>
              <a:t>Ministerul</a:t>
            </a:r>
            <a:r>
              <a:rPr lang="en-US"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latin typeface="Georgia" panose="02040502050405020303" pitchFamily="18" charset="0"/>
                <a:ea typeface="Calibri" panose="020F0502020204030204" pitchFamily="34" charset="0"/>
                <a:cs typeface="Times New Roman" panose="02020603050405020304" pitchFamily="18" charset="0"/>
              </a:rPr>
              <a:t>Justiției</a:t>
            </a:r>
            <a:endPar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Symbol" pitchFamily="2" charset="2"/>
              <a:buChar char=""/>
            </a:pP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Agenția</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de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guvernare</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electronică</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din RM</a:t>
            </a:r>
            <a:endPar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Symbol" pitchFamily="2" charset="2"/>
              <a:buChar char=""/>
            </a:pP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Centrul</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Național</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pentru</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Protecția</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Datelor</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cu Caracter Personal</a:t>
            </a:r>
            <a:endPar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Symbol" pitchFamily="2" charset="2"/>
              <a:buChar char=""/>
            </a:pP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Serviciul</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Tehnologia</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Informației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și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Securitate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Cibernetică</a:t>
            </a:r>
            <a:endPar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buNone/>
            </a:pPr>
            <a:endParaRPr lang="ru-RU" dirty="0">
              <a:solidFill>
                <a:schemeClr val="bg1"/>
              </a:solidFill>
              <a:latin typeface="Times New Roman" charset="0"/>
              <a:ea typeface="Times New Roman" charset="0"/>
              <a:cs typeface="Times New Roman" charset="0"/>
            </a:endParaRPr>
          </a:p>
        </p:txBody>
      </p:sp>
      <p:sp>
        <p:nvSpPr>
          <p:cNvPr id="2" name="TextBox 1">
            <a:extLst>
              <a:ext uri="{FF2B5EF4-FFF2-40B4-BE49-F238E27FC236}">
                <a16:creationId xmlns:a16="http://schemas.microsoft.com/office/drawing/2014/main" id="{D8DD292B-F63C-5A7E-C4CE-2395614D94E1}"/>
              </a:ext>
            </a:extLst>
          </p:cNvPr>
          <p:cNvSpPr txBox="1"/>
          <p:nvPr/>
        </p:nvSpPr>
        <p:spPr>
          <a:xfrm>
            <a:off x="684211" y="268941"/>
            <a:ext cx="9062719" cy="738664"/>
          </a:xfrm>
          <a:prstGeom prst="rect">
            <a:avLst/>
          </a:prstGeom>
          <a:noFill/>
        </p:spPr>
        <p:txBody>
          <a:bodyPr wrap="square" rtlCol="0">
            <a:spAutoFit/>
          </a:bodyPr>
          <a:lstStyle/>
          <a:p>
            <a:r>
              <a:rPr lang="en-US" sz="2400" b="1" dirty="0" err="1">
                <a:solidFill>
                  <a:srgbClr val="002060"/>
                </a:solidFill>
                <a:latin typeface="Georgia" panose="02040502050405020303" pitchFamily="18" charset="0"/>
                <a:ea typeface="Calibri" panose="020F0502020204030204" pitchFamily="34" charset="0"/>
                <a:cs typeface="Times New Roman" panose="02020603050405020304" pitchFamily="18" charset="0"/>
              </a:rPr>
              <a:t>P</a:t>
            </a:r>
            <a:r>
              <a:rPr lang="en-US" sz="2400" b="1"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ărți</a:t>
            </a:r>
            <a:r>
              <a:rPr lang="en-US" sz="24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interesate</a:t>
            </a:r>
            <a:r>
              <a:rPr lang="en-US" sz="24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asociate</a:t>
            </a:r>
            <a:r>
              <a:rPr lang="en-US" sz="24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cu UAM: </a:t>
            </a:r>
            <a:endParaRPr lang="en-MD" sz="24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endParaRPr lang="en-MD" dirty="0"/>
          </a:p>
        </p:txBody>
      </p:sp>
      <p:pic>
        <p:nvPicPr>
          <p:cNvPr id="4" name="Picture 3">
            <a:extLst>
              <a:ext uri="{FF2B5EF4-FFF2-40B4-BE49-F238E27FC236}">
                <a16:creationId xmlns:a16="http://schemas.microsoft.com/office/drawing/2014/main" id="{0049180A-10E7-FAE7-1C37-A0B0A984934C}"/>
              </a:ext>
            </a:extLst>
          </p:cNvPr>
          <p:cNvPicPr>
            <a:picLocks noChangeAspect="1"/>
          </p:cNvPicPr>
          <p:nvPr/>
        </p:nvPicPr>
        <p:blipFill>
          <a:blip r:embed="rId2"/>
          <a:stretch>
            <a:fillRect/>
          </a:stretch>
        </p:blipFill>
        <p:spPr>
          <a:xfrm>
            <a:off x="7100047" y="40340"/>
            <a:ext cx="2646883" cy="3043519"/>
          </a:xfrm>
          <a:prstGeom prst="rect">
            <a:avLst/>
          </a:prstGeom>
        </p:spPr>
      </p:pic>
      <p:pic>
        <p:nvPicPr>
          <p:cNvPr id="5" name="Рисунок 3">
            <a:extLst>
              <a:ext uri="{FF2B5EF4-FFF2-40B4-BE49-F238E27FC236}">
                <a16:creationId xmlns:a16="http://schemas.microsoft.com/office/drawing/2014/main" id="{23C69CDF-43F3-5D99-AE11-27BB7006405F}"/>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746930" y="0"/>
            <a:ext cx="2433714" cy="3083859"/>
          </a:xfrm>
          <a:prstGeom prst="rect">
            <a:avLst/>
          </a:prstGeom>
          <a:noFill/>
        </p:spPr>
      </p:pic>
    </p:spTree>
    <p:extLst>
      <p:ext uri="{BB962C8B-B14F-4D97-AF65-F5344CB8AC3E}">
        <p14:creationId xmlns:p14="http://schemas.microsoft.com/office/powerpoint/2010/main" val="41341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1" y="1685365"/>
            <a:ext cx="10784348" cy="4219676"/>
          </a:xfrm>
        </p:spPr>
        <p:txBody>
          <a:bodyPr>
            <a:normAutofit/>
          </a:bodyPr>
          <a:lstStyle/>
          <a:p>
            <a:r>
              <a:rPr lang="en-MD" dirty="0">
                <a:solidFill>
                  <a:srgbClr val="002060"/>
                </a:solidFill>
                <a:effectLst/>
                <a:latin typeface="Georgia" panose="02040502050405020303" pitchFamily="18" charset="0"/>
                <a:ea typeface="Calibri" panose="020F0502020204030204" pitchFamily="34" charset="0"/>
              </a:rPr>
              <a:t>Interoperabilitatea sistemului de baze de date  a UAM cu cea a MJ, programul integrat de gestionare a dosarelor</a:t>
            </a:r>
            <a:r>
              <a:rPr lang="ru-RU" dirty="0">
                <a:solidFill>
                  <a:srgbClr val="002060"/>
                </a:solidFill>
                <a:effectLst/>
                <a:latin typeface="Georgia" panose="02040502050405020303" pitchFamily="18" charset="0"/>
                <a:ea typeface="Calibri" panose="020F0502020204030204" pitchFamily="34" charset="0"/>
              </a:rPr>
              <a:t> </a:t>
            </a:r>
            <a:r>
              <a:rPr lang="en-MD" dirty="0">
                <a:solidFill>
                  <a:srgbClr val="002060"/>
                </a:solidFill>
                <a:effectLst/>
                <a:latin typeface="Georgia" panose="02040502050405020303" pitchFamily="18" charset="0"/>
                <a:ea typeface="Calibri" panose="020F0502020204030204" pitchFamily="34" charset="0"/>
              </a:rPr>
              <a:t> si serviciile electronice guvernamentale de stat</a:t>
            </a:r>
            <a:r>
              <a:rPr lang="ru-RU" dirty="0">
                <a:solidFill>
                  <a:srgbClr val="002060"/>
                </a:solidFill>
                <a:effectLst/>
                <a:latin typeface="Georgia" panose="02040502050405020303" pitchFamily="18" charset="0"/>
                <a:ea typeface="Calibri" panose="020F0502020204030204" pitchFamily="34" charset="0"/>
              </a:rPr>
              <a:t> </a:t>
            </a:r>
            <a:endParaRPr lang="ro-RO" dirty="0">
              <a:solidFill>
                <a:srgbClr val="002060"/>
              </a:solidFill>
              <a:effectLst/>
              <a:latin typeface="Georgia" panose="02040502050405020303" pitchFamily="18" charset="0"/>
              <a:ea typeface="Calibri" panose="020F0502020204030204" pitchFamily="34" charset="0"/>
            </a:endParaRPr>
          </a:p>
          <a:p>
            <a:r>
              <a:rPr lang="ru-RU" dirty="0">
                <a:solidFill>
                  <a:srgbClr val="002060"/>
                </a:solidFill>
                <a:effectLst/>
                <a:latin typeface="Georgia" panose="02040502050405020303" pitchFamily="18" charset="0"/>
                <a:ea typeface="Calibri" panose="020F0502020204030204" pitchFamily="34" charset="0"/>
              </a:rPr>
              <a:t> </a:t>
            </a:r>
            <a:r>
              <a:rPr lang="en-MD" dirty="0">
                <a:solidFill>
                  <a:srgbClr val="002060"/>
                </a:solidFill>
                <a:effectLst/>
                <a:latin typeface="Georgia" panose="02040502050405020303" pitchFamily="18" charset="0"/>
              </a:rPr>
              <a:t> </a:t>
            </a:r>
            <a:r>
              <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Intergrarea</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sistemului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de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baze</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de date cu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alte</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registre</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de stat,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si</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Calibri" panose="020F0502020204030204" pitchFamily="34" charset="0"/>
              </a:rPr>
              <a:t>Integrarea</a:t>
            </a:r>
            <a:r>
              <a:rPr lang="en-US" dirty="0">
                <a:solidFill>
                  <a:srgbClr val="002060"/>
                </a:solidFill>
                <a:effectLst/>
                <a:latin typeface="Georgia" panose="02040502050405020303" pitchFamily="18" charset="0"/>
                <a:ea typeface="Calibri" panose="020F0502020204030204" pitchFamily="34" charset="0"/>
                <a:cs typeface="Calibri" panose="020F0502020204030204" pitchFamily="34" charset="0"/>
              </a:rPr>
              <a:t> </a:t>
            </a:r>
            <a:r>
              <a:rPr lang="en-US" dirty="0" err="1">
                <a:solidFill>
                  <a:srgbClr val="002060"/>
                </a:solidFill>
                <a:effectLst/>
                <a:latin typeface="Georgia" panose="02040502050405020303" pitchFamily="18" charset="0"/>
                <a:ea typeface="Calibri" panose="020F0502020204030204" pitchFamily="34" charset="0"/>
                <a:cs typeface="Calibri" panose="020F0502020204030204" pitchFamily="34" charset="0"/>
              </a:rPr>
              <a:t>sistemului</a:t>
            </a:r>
            <a:r>
              <a:rPr lang="en-US" dirty="0">
                <a:solidFill>
                  <a:srgbClr val="002060"/>
                </a:solidFill>
                <a:effectLst/>
                <a:latin typeface="Georgia" panose="02040502050405020303" pitchFamily="18" charset="0"/>
                <a:ea typeface="Calibri" panose="020F0502020204030204" pitchFamily="34" charset="0"/>
                <a:cs typeface="Calibri" panose="020F0502020204030204" pitchFamily="34" charset="0"/>
              </a:rPr>
              <a:t> de </a:t>
            </a:r>
            <a:r>
              <a:rPr lang="en-US" dirty="0" err="1">
                <a:solidFill>
                  <a:srgbClr val="002060"/>
                </a:solidFill>
                <a:effectLst/>
                <a:latin typeface="Georgia" panose="02040502050405020303" pitchFamily="18" charset="0"/>
                <a:ea typeface="Calibri" panose="020F0502020204030204" pitchFamily="34" charset="0"/>
                <a:cs typeface="Calibri" panose="020F0502020204030204" pitchFamily="34" charset="0"/>
              </a:rPr>
              <a:t>baze</a:t>
            </a:r>
            <a:r>
              <a:rPr lang="en-US" dirty="0">
                <a:solidFill>
                  <a:srgbClr val="002060"/>
                </a:solidFill>
                <a:effectLst/>
                <a:latin typeface="Georgia" panose="02040502050405020303" pitchFamily="18" charset="0"/>
                <a:ea typeface="Calibri" panose="020F0502020204030204" pitchFamily="34" charset="0"/>
                <a:cs typeface="Calibri" panose="020F0502020204030204" pitchFamily="34" charset="0"/>
              </a:rPr>
              <a:t> de date cu </a:t>
            </a:r>
            <a:r>
              <a:rPr lang="en-US" dirty="0" err="1">
                <a:solidFill>
                  <a:srgbClr val="002060"/>
                </a:solidFill>
                <a:effectLst/>
                <a:latin typeface="Georgia" panose="02040502050405020303" pitchFamily="18" charset="0"/>
                <a:ea typeface="Calibri" panose="020F0502020204030204" pitchFamily="34" charset="0"/>
                <a:cs typeface="Calibri" panose="020F0502020204030204" pitchFamily="34" charset="0"/>
              </a:rPr>
              <a:t>alte</a:t>
            </a:r>
            <a:r>
              <a:rPr lang="en-US" dirty="0">
                <a:solidFill>
                  <a:srgbClr val="002060"/>
                </a:solidFill>
                <a:effectLst/>
                <a:latin typeface="Georgia" panose="02040502050405020303" pitchFamily="18" charset="0"/>
                <a:ea typeface="Calibri" panose="020F0502020204030204" pitchFamily="34" charset="0"/>
                <a:cs typeface="Calibri" panose="020F0502020204030204" pitchFamily="34" charset="0"/>
              </a:rPr>
              <a:t> </a:t>
            </a:r>
            <a:r>
              <a:rPr lang="en-US" dirty="0" err="1">
                <a:solidFill>
                  <a:srgbClr val="002060"/>
                </a:solidFill>
                <a:effectLst/>
                <a:latin typeface="Georgia" panose="02040502050405020303" pitchFamily="18" charset="0"/>
                <a:ea typeface="Calibri" panose="020F0502020204030204" pitchFamily="34" charset="0"/>
                <a:cs typeface="Calibri" panose="020F0502020204030204" pitchFamily="34" charset="0"/>
              </a:rPr>
              <a:t>registre</a:t>
            </a:r>
            <a:r>
              <a:rPr lang="en-US" dirty="0">
                <a:solidFill>
                  <a:srgbClr val="002060"/>
                </a:solidFill>
                <a:effectLst/>
                <a:latin typeface="Georgia" panose="02040502050405020303" pitchFamily="18" charset="0"/>
                <a:ea typeface="Calibri" panose="020F0502020204030204" pitchFamily="34" charset="0"/>
                <a:cs typeface="Calibri" panose="020F0502020204030204" pitchFamily="34" charset="0"/>
              </a:rPr>
              <a:t> de stat </a:t>
            </a:r>
            <a:r>
              <a:rPr lang="en-US" dirty="0" err="1">
                <a:solidFill>
                  <a:srgbClr val="002060"/>
                </a:solidFill>
                <a:effectLst/>
                <a:latin typeface="Georgia" panose="02040502050405020303" pitchFamily="18" charset="0"/>
                <a:ea typeface="Calibri" panose="020F0502020204030204" pitchFamily="34" charset="0"/>
                <a:cs typeface="Calibri" panose="020F0502020204030204" pitchFamily="34" charset="0"/>
              </a:rPr>
              <a:t>straine</a:t>
            </a:r>
            <a:r>
              <a:rPr lang="en-US" dirty="0">
                <a:solidFill>
                  <a:srgbClr val="002060"/>
                </a:solidFill>
                <a:effectLst/>
                <a:latin typeface="Georgia" panose="02040502050405020303" pitchFamily="18" charset="0"/>
                <a:ea typeface="Calibri" panose="020F0502020204030204" pitchFamily="34" charset="0"/>
                <a:cs typeface="Calibri" panose="020F0502020204030204" pitchFamily="34" charset="0"/>
              </a:rPr>
              <a:t>) </a:t>
            </a:r>
            <a:r>
              <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p>
          <a:p>
            <a:r>
              <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r>
              <a:rPr lang="en-MD" dirty="0">
                <a:solidFill>
                  <a:srgbClr val="002060"/>
                </a:solidFill>
                <a:effectLst/>
                <a:latin typeface="Georgia" panose="02040502050405020303" pitchFamily="18" charset="0"/>
                <a:ea typeface="Calibri" panose="020F0502020204030204" pitchFamily="34" charset="0"/>
                <a:cs typeface="Calibri" panose="020F0502020204030204" pitchFamily="34" charset="0"/>
              </a:rPr>
              <a:t> </a:t>
            </a:r>
            <a:r>
              <a:rPr lang="ro-RO" dirty="0">
                <a:solidFill>
                  <a:srgbClr val="002060"/>
                </a:solidFill>
                <a:effectLst/>
                <a:latin typeface="Georgia" panose="02040502050405020303" pitchFamily="18" charset="0"/>
                <a:ea typeface="Calibri" panose="020F0502020204030204" pitchFamily="34" charset="0"/>
                <a:cs typeface="Calibri" panose="020F0502020204030204" pitchFamily="34" charset="0"/>
              </a:rPr>
              <a:t>Registrul intern cu actualizarea automată a datelor avocaților va oferi posibilitatea tuturor celor </a:t>
            </a:r>
            <a:r>
              <a:rPr lang="ro-RO" dirty="0" err="1">
                <a:solidFill>
                  <a:srgbClr val="002060"/>
                </a:solidFill>
                <a:effectLst/>
                <a:latin typeface="Georgia" panose="02040502050405020303" pitchFamily="18" charset="0"/>
                <a:ea typeface="Calibri" panose="020F0502020204030204" pitchFamily="34" charset="0"/>
                <a:cs typeface="Calibri" panose="020F0502020204030204" pitchFamily="34" charset="0"/>
              </a:rPr>
              <a:t>interesati</a:t>
            </a:r>
            <a:r>
              <a:rPr lang="ro-RO" dirty="0">
                <a:solidFill>
                  <a:srgbClr val="002060"/>
                </a:solidFill>
                <a:effectLst/>
                <a:latin typeface="Georgia" panose="02040502050405020303" pitchFamily="18" charset="0"/>
                <a:ea typeface="Calibri" panose="020F0502020204030204" pitchFamily="34" charset="0"/>
                <a:cs typeface="Calibri" panose="020F0502020204030204" pitchFamily="34" charset="0"/>
              </a:rPr>
              <a:t> a accesa </a:t>
            </a:r>
            <a:r>
              <a:rPr lang="ro-RO" dirty="0" err="1">
                <a:solidFill>
                  <a:srgbClr val="002060"/>
                </a:solidFill>
                <a:effectLst/>
                <a:latin typeface="Georgia" panose="02040502050405020303" pitchFamily="18" charset="0"/>
                <a:ea typeface="Calibri" panose="020F0502020204030204" pitchFamily="34" charset="0"/>
                <a:cs typeface="Calibri" panose="020F0502020204030204" pitchFamily="34" charset="0"/>
              </a:rPr>
              <a:t>informtia</a:t>
            </a:r>
            <a:r>
              <a:rPr lang="ro-RO" dirty="0">
                <a:solidFill>
                  <a:srgbClr val="002060"/>
                </a:solidFill>
                <a:effectLst/>
                <a:latin typeface="Georgia" panose="02040502050405020303" pitchFamily="18" charset="0"/>
                <a:ea typeface="Calibri" panose="020F0502020204030204" pitchFamily="34" charset="0"/>
                <a:cs typeface="Calibri" panose="020F0502020204030204" pitchFamily="34" charset="0"/>
              </a:rPr>
              <a:t> publica pe portalul web al UAM.</a:t>
            </a:r>
            <a:endPar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r>
              <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Comunicarile</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cu UAM </a:t>
            </a:r>
            <a:r>
              <a:rPr lang="en-US" dirty="0" err="1">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prin</a:t>
            </a:r>
            <a:r>
              <a:rPr lang="en-US"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cod electronic</a:t>
            </a:r>
            <a:endParaRPr lang="en-MD"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endParaRPr lang="ru-RU" dirty="0"/>
          </a:p>
        </p:txBody>
      </p:sp>
      <p:sp>
        <p:nvSpPr>
          <p:cNvPr id="2" name="TextBox 1">
            <a:extLst>
              <a:ext uri="{FF2B5EF4-FFF2-40B4-BE49-F238E27FC236}">
                <a16:creationId xmlns:a16="http://schemas.microsoft.com/office/drawing/2014/main" id="{0EC8676E-9F2B-B94F-8BCE-1227FEB8A1FD}"/>
              </a:ext>
            </a:extLst>
          </p:cNvPr>
          <p:cNvSpPr txBox="1"/>
          <p:nvPr/>
        </p:nvSpPr>
        <p:spPr>
          <a:xfrm>
            <a:off x="684211" y="583627"/>
            <a:ext cx="12469360" cy="738664"/>
          </a:xfrm>
          <a:prstGeom prst="rect">
            <a:avLst/>
          </a:prstGeom>
          <a:noFill/>
        </p:spPr>
        <p:txBody>
          <a:bodyPr wrap="square" rtlCol="0">
            <a:spAutoFit/>
          </a:bodyPr>
          <a:lstStyle/>
          <a:p>
            <a:r>
              <a:rPr lang="ro-RO"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Registrul intern cu actualizarea automată a datelor avocaților</a:t>
            </a:r>
            <a:endParaRPr lang="en-MD"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MD" dirty="0"/>
          </a:p>
        </p:txBody>
      </p:sp>
    </p:spTree>
    <p:extLst>
      <p:ext uri="{BB962C8B-B14F-4D97-AF65-F5344CB8AC3E}">
        <p14:creationId xmlns:p14="http://schemas.microsoft.com/office/powerpoint/2010/main" val="1967383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F44B-1365-1343-3DDE-031C1229F308}"/>
              </a:ext>
            </a:extLst>
          </p:cNvPr>
          <p:cNvSpPr>
            <a:spLocks noGrp="1"/>
          </p:cNvSpPr>
          <p:nvPr>
            <p:ph type="title"/>
          </p:nvPr>
        </p:nvSpPr>
        <p:spPr>
          <a:xfrm>
            <a:off x="684212" y="555813"/>
            <a:ext cx="11256776" cy="1039906"/>
          </a:xfrm>
        </p:spPr>
        <p:txBody>
          <a:bodyPr>
            <a:normAutofit/>
          </a:bodyPr>
          <a:lstStyle/>
          <a:p>
            <a:r>
              <a:rPr lang="en-MD" sz="2400" b="1" dirty="0">
                <a:solidFill>
                  <a:srgbClr val="002060"/>
                </a:solidFill>
                <a:effectLst/>
                <a:latin typeface="Georgia" panose="02040502050405020303" pitchFamily="18" charset="0"/>
                <a:ea typeface="Calibri" panose="020F0502020204030204" pitchFamily="34" charset="0"/>
              </a:rPr>
              <a:t>Sistem online pentru examenul de admiterea la stagiu și pentru admiterea în profesi</a:t>
            </a:r>
            <a:r>
              <a:rPr lang="en-MD" sz="2400" b="1" dirty="0">
                <a:solidFill>
                  <a:srgbClr val="002060"/>
                </a:solidFill>
                <a:latin typeface="Georgia" panose="02040502050405020303" pitchFamily="18" charset="0"/>
                <a:ea typeface="Calibri" panose="020F0502020204030204" pitchFamily="34" charset="0"/>
              </a:rPr>
              <a:t>e</a:t>
            </a:r>
            <a:endParaRPr lang="en-MD" sz="2400" b="1" dirty="0">
              <a:solidFill>
                <a:srgbClr val="00206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086CBDA3-4341-BF15-FDC9-7B453D338ADB}"/>
              </a:ext>
            </a:extLst>
          </p:cNvPr>
          <p:cNvSpPr>
            <a:spLocks noGrp="1"/>
          </p:cNvSpPr>
          <p:nvPr>
            <p:ph idx="1"/>
          </p:nvPr>
        </p:nvSpPr>
        <p:spPr>
          <a:xfrm>
            <a:off x="684211" y="2205319"/>
            <a:ext cx="11256775" cy="3539430"/>
          </a:xfrm>
        </p:spPr>
        <p:txBody>
          <a:bodyPr/>
          <a:lstStyle/>
          <a:p>
            <a:endParaRPr lang="en-MD" dirty="0"/>
          </a:p>
        </p:txBody>
      </p:sp>
      <p:sp>
        <p:nvSpPr>
          <p:cNvPr id="11" name="TextBox 10">
            <a:extLst>
              <a:ext uri="{FF2B5EF4-FFF2-40B4-BE49-F238E27FC236}">
                <a16:creationId xmlns:a16="http://schemas.microsoft.com/office/drawing/2014/main" id="{C97675C2-BD2F-27C8-5CB6-FA902AF5B530}"/>
              </a:ext>
            </a:extLst>
          </p:cNvPr>
          <p:cNvSpPr txBox="1"/>
          <p:nvPr/>
        </p:nvSpPr>
        <p:spPr>
          <a:xfrm>
            <a:off x="684211" y="2205318"/>
            <a:ext cx="11507788" cy="3539430"/>
          </a:xfrm>
          <a:prstGeom prst="rect">
            <a:avLst/>
          </a:prstGeom>
          <a:noFill/>
        </p:spPr>
        <p:txBody>
          <a:bodyPr wrap="square">
            <a:spAutoFit/>
          </a:bodyPr>
          <a:lstStyle/>
          <a:p>
            <a:pPr marL="342900" lvl="0" indent="-342900">
              <a:lnSpc>
                <a:spcPct val="115000"/>
              </a:lnSpc>
              <a:buFont typeface="+mj-lt"/>
              <a:buAutoNum type="arabicPeriod"/>
            </a:pPr>
            <a:r>
              <a:rPr lang="en-MD"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Sistem de înregistrare pentru examenul online</a:t>
            </a:r>
          </a:p>
          <a:p>
            <a:pPr marL="342900" lvl="0" indent="-342900">
              <a:lnSpc>
                <a:spcPct val="115000"/>
              </a:lnSpc>
              <a:buFont typeface="+mj-lt"/>
              <a:buAutoNum type="arabicPeriod"/>
            </a:pPr>
            <a:endParaRPr lang="en-MD"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MD"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Platforma pentru examenul online</a:t>
            </a:r>
          </a:p>
          <a:p>
            <a:pPr marL="342900" lvl="0" indent="-342900">
              <a:lnSpc>
                <a:spcPct val="115000"/>
              </a:lnSpc>
              <a:buFont typeface="+mj-lt"/>
              <a:buAutoNum type="arabicPeriod"/>
            </a:pPr>
            <a:endParaRPr lang="en-MD"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MD"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Aplicație de monitorizare a examenului</a:t>
            </a:r>
          </a:p>
          <a:p>
            <a:pPr marL="342900" lvl="0" indent="-342900">
              <a:lnSpc>
                <a:spcPct val="115000"/>
              </a:lnSpc>
              <a:buFont typeface="+mj-lt"/>
              <a:buAutoNum type="arabicPeriod"/>
            </a:pPr>
            <a:endParaRPr lang="en-MD"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MD"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Contestarea rezultatelor on line</a:t>
            </a:r>
            <a:r>
              <a:rPr lang="ru-RU"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endParaRPr lang="en-MD"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r>
              <a:rPr lang="en-MD"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p>
          <a:p>
            <a:pPr marL="342900" lvl="0" indent="-342900">
              <a:lnSpc>
                <a:spcPct val="115000"/>
              </a:lnSpc>
              <a:buFont typeface="+mj-lt"/>
              <a:buAutoNum type="arabicPeriod"/>
            </a:pPr>
            <a:endParaRPr lang="en-MD"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r>
              <a:rPr lang="en-MD" sz="2000" b="1" dirty="0">
                <a:solidFill>
                  <a:srgbClr val="002060"/>
                </a:solidFill>
                <a:effectLst/>
                <a:latin typeface="Georgia" panose="02040502050405020303" pitchFamily="18" charset="0"/>
                <a:ea typeface="Calibri" panose="020F0502020204030204" pitchFamily="34" charset="0"/>
              </a:rPr>
              <a:t>Rezultatele examenului accesibile on line pe site-ul web al UAM </a:t>
            </a:r>
            <a:endParaRPr lang="en-MD" sz="2000" b="1" dirty="0">
              <a:solidFill>
                <a:srgbClr val="002060"/>
              </a:solidFill>
              <a:latin typeface="Georgia" panose="02040502050405020303" pitchFamily="18" charset="0"/>
            </a:endParaRPr>
          </a:p>
        </p:txBody>
      </p:sp>
    </p:spTree>
    <p:extLst>
      <p:ext uri="{BB962C8B-B14F-4D97-AF65-F5344CB8AC3E}">
        <p14:creationId xmlns:p14="http://schemas.microsoft.com/office/powerpoint/2010/main" val="2803301778"/>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297</TotalTime>
  <Words>1062</Words>
  <Application>Microsoft Macintosh PowerPoint</Application>
  <PresentationFormat>Widescreen</PresentationFormat>
  <Paragraphs>101</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Century Gothic</vt:lpstr>
      <vt:lpstr>Georgia</vt:lpstr>
      <vt:lpstr>Symbol</vt:lpstr>
      <vt:lpstr>Times New Roman</vt:lpstr>
      <vt:lpstr>Wingdings</vt:lpstr>
      <vt:lpstr>Wingdings 3</vt:lpstr>
      <vt:lpstr>Сектор</vt:lpstr>
      <vt:lpstr>Digitalizarea Uniunii Avocaților din Republica Moldova</vt:lpstr>
      <vt:lpstr>Proiectul Digitalizarii Uniunii Avocaților din Republica Moldova vine din necesitatea unei transformări digitale a sectorului justiției, menționând obiectivul „îmbunătățirii accesului la justiție, precum și a eficienței și calității serviciilor publice printr-o reducere a obstacole birocratice care împiedică accesul, reproiectarea și digitalizarea serviciilor și alinierea capabilităților personalului la un nou model de servicii digitale centrat pe cetățean.   țara a început să transfere serviciile juridice, sociale și publice către online. Se așteaptă ca digitalizarea accelerată să creeze modele de afaceri și oportunități pentru saltul digital în industriile și guvernanța tradițională.     </vt:lpstr>
      <vt:lpstr> Scopul acestui proiect este asigurarea operabilității profesionale a UAM, aport in dezvoltarea sistematizării e-justiției   </vt:lpstr>
      <vt:lpstr>PowerPoint Presentation</vt:lpstr>
      <vt:lpstr>PowerPoint Presentation</vt:lpstr>
      <vt:lpstr>PowerPoint Presentation</vt:lpstr>
      <vt:lpstr>PowerPoint Presentation</vt:lpstr>
      <vt:lpstr>PowerPoint Presentation</vt:lpstr>
      <vt:lpstr>Sistem online pentru examenul de admiterea la stagiu și pentru admiterea în profesie</vt:lpstr>
      <vt:lpstr>Platforma digitală pentru adunările din cadrul UAM </vt:lpstr>
      <vt:lpstr>FACTORI Prioritari</vt:lpstr>
      <vt:lpstr>Sustenabilitate</vt:lpstr>
      <vt:lpstr>Drepturi De Autor Înregistrate, Seria O Nr. 6909 din data de  31.05.2021</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6570b</dc:creator>
  <cp:lastModifiedBy>Microsoft Office User</cp:lastModifiedBy>
  <cp:revision>18</cp:revision>
  <dcterms:created xsi:type="dcterms:W3CDTF">2021-05-13T17:55:34Z</dcterms:created>
  <dcterms:modified xsi:type="dcterms:W3CDTF">2022-11-01T06:42:41Z</dcterms:modified>
</cp:coreProperties>
</file>